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autoCompressPictures="0">
  <p:sldMasterIdLst>
    <p:sldMasterId id="2147483707" r:id="rId1"/>
  </p:sldMasterIdLst>
  <p:notesMasterIdLst>
    <p:notesMasterId r:id="rId32"/>
  </p:notesMasterIdLst>
  <p:handoutMasterIdLst>
    <p:handoutMasterId r:id="rId33"/>
  </p:handoutMasterIdLst>
  <p:sldIdLst>
    <p:sldId id="256" r:id="rId2"/>
    <p:sldId id="313" r:id="rId3"/>
    <p:sldId id="300" r:id="rId4"/>
    <p:sldId id="306" r:id="rId5"/>
    <p:sldId id="296" r:id="rId6"/>
    <p:sldId id="301" r:id="rId7"/>
    <p:sldId id="297" r:id="rId8"/>
    <p:sldId id="311" r:id="rId9"/>
    <p:sldId id="280" r:id="rId10"/>
    <p:sldId id="288" r:id="rId11"/>
    <p:sldId id="316" r:id="rId12"/>
    <p:sldId id="292" r:id="rId13"/>
    <p:sldId id="298" r:id="rId14"/>
    <p:sldId id="265" r:id="rId15"/>
    <p:sldId id="278" r:id="rId16"/>
    <p:sldId id="266" r:id="rId17"/>
    <p:sldId id="317" r:id="rId18"/>
    <p:sldId id="268" r:id="rId19"/>
    <p:sldId id="302" r:id="rId20"/>
    <p:sldId id="305" r:id="rId21"/>
    <p:sldId id="308" r:id="rId22"/>
    <p:sldId id="310" r:id="rId23"/>
    <p:sldId id="309" r:id="rId24"/>
    <p:sldId id="314" r:id="rId25"/>
    <p:sldId id="315" r:id="rId26"/>
    <p:sldId id="290" r:id="rId27"/>
    <p:sldId id="294" r:id="rId28"/>
    <p:sldId id="293" r:id="rId29"/>
    <p:sldId id="291" r:id="rId30"/>
    <p:sldId id="295" r:id="rId3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368" autoAdjust="0"/>
    <p:restoredTop sz="61752" autoAdjust="0"/>
  </p:normalViewPr>
  <p:slideViewPr>
    <p:cSldViewPr snapToGrid="0">
      <p:cViewPr varScale="1">
        <p:scale>
          <a:sx n="59" d="100"/>
          <a:sy n="59" d="100"/>
        </p:scale>
        <p:origin x="2268" y="72"/>
      </p:cViewPr>
      <p:guideLst/>
    </p:cSldViewPr>
  </p:slideViewPr>
  <p:outlineViewPr>
    <p:cViewPr>
      <p:scale>
        <a:sx n="33" d="100"/>
        <a:sy n="33" d="100"/>
      </p:scale>
      <p:origin x="0" y="-295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4" d="100"/>
          <a:sy n="84" d="100"/>
        </p:scale>
        <p:origin x="3192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5119E6-CB76-483C-A9D6-83540BD1B0BC}" type="datetimeFigureOut">
              <a:rPr lang="de-DE" smtClean="0"/>
              <a:t>24.03.2019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7A14E0-33CC-4441-87B4-9D036AD15FE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5027250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2100C4-7EED-43C2-B881-42AE19A4E416}" type="datetimeFigureOut">
              <a:rPr lang="de-DE" smtClean="0"/>
              <a:t>24.03.2019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F90DA9-ACF5-4DC7-B4F2-254A8ED797F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892068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F90DA9-ACF5-4DC7-B4F2-254A8ED797F9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923347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Verarbeitung: Medientypen und Hashsummen berechnen</a:t>
            </a:r>
          </a:p>
          <a:p>
            <a:endParaRPr lang="de-DE" dirty="0"/>
          </a:p>
          <a:p>
            <a:r>
              <a:rPr lang="de-DE" dirty="0"/>
              <a:t>Indexierung:</a:t>
            </a:r>
          </a:p>
          <a:p>
            <a:r>
              <a:rPr lang="de-DE" dirty="0"/>
              <a:t>-&gt; Performanz </a:t>
            </a:r>
            <a:r>
              <a:rPr lang="de-DE" dirty="0" err="1"/>
              <a:t>vs</a:t>
            </a:r>
            <a:r>
              <a:rPr lang="de-DE" dirty="0"/>
              <a:t> Ressourcenverbrauch</a:t>
            </a:r>
          </a:p>
          <a:p>
            <a:endParaRPr lang="de-DE" dirty="0"/>
          </a:p>
          <a:p>
            <a:r>
              <a:rPr lang="de-DE" dirty="0"/>
              <a:t>Open Source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F90DA9-ACF5-4DC7-B4F2-254A8ED797F9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147775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Indexierung von Dateiinhalten</a:t>
            </a:r>
          </a:p>
          <a:p>
            <a:r>
              <a:rPr lang="de-DE" dirty="0"/>
              <a:t>Datenimport + Verarbeitung via Streaming</a:t>
            </a:r>
          </a:p>
          <a:p>
            <a:r>
              <a:rPr lang="de-DE" dirty="0"/>
              <a:t>Auslesen dateisystemspezifischer Metadaten</a:t>
            </a:r>
          </a:p>
          <a:p>
            <a:r>
              <a:rPr lang="de-DE" dirty="0"/>
              <a:t>Support für File Carving</a:t>
            </a:r>
          </a:p>
          <a:p>
            <a:r>
              <a:rPr lang="de-DE" dirty="0"/>
              <a:t>Suche nach E-Mail Adressen, URLs, Geo-Positionen (mit Ortslexikon)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F90DA9-ACF5-4DC7-B4F2-254A8ED797F9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745100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Open Source Ansatz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F90DA9-ACF5-4DC7-B4F2-254A8ED797F9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509696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Datei:   /</a:t>
            </a:r>
            <a:r>
              <a:rPr lang="de-DE" dirty="0" err="1"/>
              <a:t>home</a:t>
            </a:r>
            <a:r>
              <a:rPr lang="de-DE" dirty="0"/>
              <a:t>/foo.txt</a:t>
            </a:r>
          </a:p>
          <a:p>
            <a:r>
              <a:rPr lang="de-DE" dirty="0"/>
              <a:t>	-&gt; mit zwei Blöcken ( Block #1, Block #2)</a:t>
            </a:r>
          </a:p>
          <a:p>
            <a:endParaRPr lang="de-DE" dirty="0"/>
          </a:p>
          <a:p>
            <a:r>
              <a:rPr lang="de-DE" dirty="0"/>
              <a:t>Auf </a:t>
            </a:r>
            <a:r>
              <a:rPr lang="de-DE" dirty="0" err="1"/>
              <a:t>NameNode</a:t>
            </a:r>
            <a:r>
              <a:rPr lang="de-DE" dirty="0"/>
              <a:t> werden die Metadaten gespeichert:</a:t>
            </a:r>
          </a:p>
          <a:p>
            <a:r>
              <a:rPr lang="de-DE" dirty="0"/>
              <a:t>	-&gt; Dateinamen, Zugriffsrechte, Blockaufteilung (wo welche Blöcke liegen)</a:t>
            </a:r>
          </a:p>
          <a:p>
            <a:endParaRPr lang="de-DE" dirty="0"/>
          </a:p>
          <a:p>
            <a:r>
              <a:rPr lang="de-DE" dirty="0"/>
              <a:t>Kurzer Einstieg in YARN</a:t>
            </a:r>
          </a:p>
          <a:p>
            <a:r>
              <a:rPr lang="de-DE" dirty="0"/>
              <a:t>Datenlokalität: Die auszuführenden Programme werden auf die Knoten verteilt, auf welchen auch die Daten liegen. </a:t>
            </a:r>
          </a:p>
          <a:p>
            <a:r>
              <a:rPr lang="de-DE" dirty="0"/>
              <a:t>	Ressourcenintensive Datentransporte sollen weitgehend vermieden werden.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F90DA9-ACF5-4DC7-B4F2-254A8ED797F9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55498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Spark mit YARN</a:t>
            </a:r>
          </a:p>
          <a:p>
            <a:r>
              <a:rPr lang="de-DE" dirty="0"/>
              <a:t>-&gt; </a:t>
            </a:r>
            <a:r>
              <a:rPr lang="de-DE" dirty="0" err="1"/>
              <a:t>master</a:t>
            </a:r>
            <a:r>
              <a:rPr lang="de-DE" dirty="0"/>
              <a:t> = </a:t>
            </a:r>
            <a:r>
              <a:rPr lang="de-DE" dirty="0" err="1"/>
              <a:t>yarn</a:t>
            </a:r>
            <a:r>
              <a:rPr lang="de-DE" dirty="0"/>
              <a:t>, deploy-mode = </a:t>
            </a:r>
            <a:r>
              <a:rPr lang="de-DE" dirty="0" err="1"/>
              <a:t>cluster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F90DA9-ACF5-4DC7-B4F2-254A8ED797F9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180577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Über </a:t>
            </a:r>
            <a:r>
              <a:rPr lang="de-DE" dirty="0" err="1"/>
              <a:t>ZooKeeper</a:t>
            </a:r>
            <a:r>
              <a:rPr lang="de-DE" dirty="0"/>
              <a:t> kann ermittelt werden, welcher Knoten die .Meta-Tabelle speichert und wo sich die einzelnen </a:t>
            </a:r>
            <a:r>
              <a:rPr lang="de-DE" dirty="0" err="1"/>
              <a:t>Regions</a:t>
            </a:r>
            <a:r>
              <a:rPr lang="de-DE" dirty="0"/>
              <a:t> befinden!</a:t>
            </a:r>
          </a:p>
          <a:p>
            <a:r>
              <a:rPr lang="de-DE" dirty="0"/>
              <a:t>-&gt; an </a:t>
            </a:r>
            <a:r>
              <a:rPr lang="de-DE" dirty="0" err="1"/>
              <a:t>Hbase</a:t>
            </a:r>
            <a:r>
              <a:rPr lang="de-DE" dirty="0"/>
              <a:t> Master wird der Systemstatus ausgeliefert!</a:t>
            </a:r>
          </a:p>
          <a:p>
            <a:endParaRPr lang="de-DE" dirty="0"/>
          </a:p>
          <a:p>
            <a:pPr marL="228600" indent="-228600">
              <a:buAutoNum type="arabicPeriod"/>
            </a:pPr>
            <a:r>
              <a:rPr lang="de-DE" dirty="0"/>
              <a:t>Metainformationen auswerten</a:t>
            </a:r>
          </a:p>
          <a:p>
            <a:pPr marL="228600" indent="-228600">
              <a:buAutoNum type="arabicPeriod"/>
            </a:pPr>
            <a:r>
              <a:rPr lang="de-DE" dirty="0"/>
              <a:t>Lesen Schreiben Löschen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F90DA9-ACF5-4DC7-B4F2-254A8ED797F9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4667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NoSQL</a:t>
            </a:r>
            <a:r>
              <a:rPr lang="de-DE" dirty="0"/>
              <a:t> -&gt; spaltenorientierte Datenbank</a:t>
            </a:r>
          </a:p>
          <a:p>
            <a:r>
              <a:rPr lang="de-DE" dirty="0"/>
              <a:t>	-&gt; kein starres Schema, einzelne Spalten können einfach hinzugefügt werden.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F90DA9-ACF5-4DC7-B4F2-254A8ED797F9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733790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-&gt; Beispielsweise könnten beim </a:t>
            </a:r>
            <a:r>
              <a:rPr lang="de-DE" dirty="0" err="1"/>
              <a:t>exhibit</a:t>
            </a:r>
            <a:r>
              <a:rPr lang="de-DE" dirty="0"/>
              <a:t> auch eine Zeitzone für FAT-Dateisysteme angegeben werden.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F90DA9-ACF5-4DC7-B4F2-254A8ED797F9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4760221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SzPct val="120000"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de-DE" dirty="0"/>
              <a:t>HBASE-Spark Connector</a:t>
            </a:r>
          </a:p>
          <a:p>
            <a:pPr lvl="1"/>
            <a:r>
              <a:rPr lang="de-DE" dirty="0"/>
              <a:t>Bessere Verarbeitung durch Spark RDDs</a:t>
            </a:r>
          </a:p>
          <a:p>
            <a:pPr lvl="1"/>
            <a:r>
              <a:rPr lang="de-DE" dirty="0"/>
              <a:t>Offizielle Version via </a:t>
            </a:r>
            <a:r>
              <a:rPr lang="de-DE" dirty="0" err="1"/>
              <a:t>Hortonworks</a:t>
            </a:r>
            <a:r>
              <a:rPr lang="de-DE" dirty="0"/>
              <a:t> Maven Release Repository</a:t>
            </a:r>
          </a:p>
          <a:p>
            <a:pPr>
              <a:buSzPct val="120000"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de-DE" dirty="0" err="1"/>
              <a:t>Hortonworks</a:t>
            </a:r>
            <a:r>
              <a:rPr lang="de-DE" dirty="0"/>
              <a:t> SHC Connector</a:t>
            </a:r>
          </a:p>
          <a:p>
            <a:pPr lvl="1"/>
            <a:r>
              <a:rPr lang="de-DE" dirty="0"/>
              <a:t>SQL-API</a:t>
            </a:r>
          </a:p>
          <a:p>
            <a:pPr lvl="1"/>
            <a:r>
              <a:rPr lang="de-DE" dirty="0"/>
              <a:t>Nutzung von Datasets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F90DA9-ACF5-4DC7-B4F2-254A8ED797F9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717698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Weiterführende Fragen am Ende, </a:t>
            </a:r>
          </a:p>
          <a:p>
            <a:r>
              <a:rPr lang="de-DE" dirty="0"/>
              <a:t>Fragen zum Verständnis gleich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F90DA9-ACF5-4DC7-B4F2-254A8ED797F9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985715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Beziehungen zwischen mehreren Asservaten ermitteln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F90DA9-ACF5-4DC7-B4F2-254A8ED797F9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041094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Beweismittelkette (Chain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Custody</a:t>
            </a:r>
            <a:r>
              <a:rPr lang="de-DE" dirty="0"/>
              <a:t>)</a:t>
            </a:r>
          </a:p>
          <a:p>
            <a:endParaRPr lang="de-DE" dirty="0"/>
          </a:p>
          <a:p>
            <a:r>
              <a:rPr lang="de-DE" dirty="0"/>
              <a:t>-&gt; Grüner Bereich ist das Anwendungsgebiet der Plattform</a:t>
            </a:r>
          </a:p>
          <a:p>
            <a:endParaRPr lang="de-DE" dirty="0"/>
          </a:p>
          <a:p>
            <a:r>
              <a:rPr lang="de-DE" dirty="0"/>
              <a:t>-&gt; Identifizieren: Vorfall, Ermittlungen starten, Tatort analysieren</a:t>
            </a:r>
          </a:p>
          <a:p>
            <a:r>
              <a:rPr lang="de-DE" dirty="0"/>
              <a:t>-&gt; Sammeln: Sicherstellen von potentiellen Beweismitteln / Asservaten, forensisch korrekte Datenträgerabbilder</a:t>
            </a:r>
          </a:p>
          <a:p>
            <a:r>
              <a:rPr lang="de-DE" dirty="0"/>
              <a:t>-&gt; Sichten und Aufbereiten: Datenmenge grob analysieren, eingrenzen, Daten </a:t>
            </a:r>
            <a:r>
              <a:rPr lang="de-DE" dirty="0" err="1"/>
              <a:t>entschlüssen</a:t>
            </a:r>
            <a:r>
              <a:rPr lang="de-DE" dirty="0"/>
              <a:t>, wiederherstellen, -&gt; automatisiert</a:t>
            </a:r>
          </a:p>
          <a:p>
            <a:r>
              <a:rPr lang="de-DE" dirty="0"/>
              <a:t>-&gt; Analysieren: Zusammenhänge entdecken, kritische Spuren analysieren, E-Mail-Verläufe, etc.</a:t>
            </a:r>
          </a:p>
          <a:p>
            <a:r>
              <a:rPr lang="de-DE" dirty="0"/>
              <a:t>-&gt; Präsentieren: Analysebericht mit Ergebnissen und Begründung, </a:t>
            </a:r>
          </a:p>
          <a:p>
            <a:r>
              <a:rPr lang="de-DE" dirty="0"/>
              <a:t>-&gt; iterativer Prozess: Plattform soll diesen Prozess beschleunigen…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F90DA9-ACF5-4DC7-B4F2-254A8ED797F9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731063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HDFS: Hadoop Distributed File System, verteiltes Dateisystem, welches die Daten redundant auf allen Knoten ablegt</a:t>
            </a:r>
          </a:p>
          <a:p>
            <a:r>
              <a:rPr lang="de-DE" dirty="0"/>
              <a:t>YARN: (</a:t>
            </a:r>
            <a:r>
              <a:rPr lang="de-DE" dirty="0" err="1"/>
              <a:t>Yet</a:t>
            </a:r>
            <a:r>
              <a:rPr lang="de-DE" dirty="0"/>
              <a:t> </a:t>
            </a:r>
            <a:r>
              <a:rPr lang="de-DE" dirty="0" err="1"/>
              <a:t>Another</a:t>
            </a:r>
            <a:r>
              <a:rPr lang="de-DE" dirty="0"/>
              <a:t> </a:t>
            </a:r>
            <a:r>
              <a:rPr lang="de-DE" dirty="0" err="1"/>
              <a:t>Resource</a:t>
            </a:r>
            <a:r>
              <a:rPr lang="de-DE" dirty="0"/>
              <a:t> </a:t>
            </a:r>
            <a:r>
              <a:rPr lang="de-DE" dirty="0" err="1"/>
              <a:t>Negotiator</a:t>
            </a:r>
            <a:r>
              <a:rPr lang="de-DE" dirty="0"/>
              <a:t>) ist für die Verteilung und Bereitstellung von verfügbarer Rechenleistung verantwortlich</a:t>
            </a:r>
          </a:p>
          <a:p>
            <a:r>
              <a:rPr lang="de-DE" dirty="0"/>
              <a:t>Spark: Framework zur verteilten Datenverarbeitung. Optimierung und Zwischenergebnisse im Arbeitsspeicher halten</a:t>
            </a:r>
          </a:p>
          <a:p>
            <a:r>
              <a:rPr lang="de-DE" dirty="0" err="1"/>
              <a:t>HBase</a:t>
            </a:r>
            <a:r>
              <a:rPr lang="de-DE" dirty="0"/>
              <a:t>: Spaltenorientierte </a:t>
            </a:r>
            <a:r>
              <a:rPr lang="de-DE" dirty="0" err="1"/>
              <a:t>NoSQL</a:t>
            </a:r>
            <a:r>
              <a:rPr lang="de-DE" dirty="0"/>
              <a:t>-Datenbank, um große Datenmengen abzuspeichern.</a:t>
            </a:r>
          </a:p>
          <a:p>
            <a:endParaRPr lang="de-DE" dirty="0"/>
          </a:p>
          <a:p>
            <a:r>
              <a:rPr lang="de-DE" dirty="0" err="1"/>
              <a:t>ZooKeeper</a:t>
            </a:r>
            <a:r>
              <a:rPr lang="de-DE" dirty="0"/>
              <a:t>: Koordinierung einzelner Instanzen innerhalb des Clusters inklusive Status</a:t>
            </a:r>
          </a:p>
          <a:p>
            <a:r>
              <a:rPr lang="de-DE" dirty="0" err="1"/>
              <a:t>Ambari</a:t>
            </a:r>
            <a:r>
              <a:rPr lang="de-DE" dirty="0"/>
              <a:t>: Oberfläche zur Verwaltung / Überwachung der Komponenten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F90DA9-ACF5-4DC7-B4F2-254A8ED797F9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51372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dirty="0"/>
              <a:t>Metadaten berücksichtigen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F90DA9-ACF5-4DC7-B4F2-254A8ED797F9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567237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Mounten: </a:t>
            </a:r>
          </a:p>
          <a:p>
            <a:r>
              <a:rPr lang="de-DE" dirty="0"/>
              <a:t>-&gt; Mounten unter Linux (FS-Treiber)</a:t>
            </a:r>
          </a:p>
          <a:p>
            <a:r>
              <a:rPr lang="de-DE" dirty="0"/>
              <a:t>-&gt; </a:t>
            </a:r>
            <a:r>
              <a:rPr lang="de-DE" dirty="0" err="1"/>
              <a:t>BindFS</a:t>
            </a:r>
            <a:r>
              <a:rPr lang="de-DE" dirty="0"/>
              <a:t> um Root-Problematik zu umgehen (Zugriffsrechte +, aber User/Group nicht mehr handhabbar)</a:t>
            </a:r>
          </a:p>
          <a:p>
            <a:r>
              <a:rPr lang="de-DE" dirty="0"/>
              <a:t>-&gt; Datenimport (</a:t>
            </a:r>
            <a:r>
              <a:rPr lang="de-DE" dirty="0" err="1"/>
              <a:t>Kotlin</a:t>
            </a:r>
            <a:r>
              <a:rPr lang="de-DE" dirty="0"/>
              <a:t>-App)</a:t>
            </a:r>
          </a:p>
          <a:p>
            <a:r>
              <a:rPr lang="de-DE" dirty="0"/>
              <a:t>	-&gt; Symbolische Links berücksichtigen, Zeitstempel, Dateisystemeigenschaften</a:t>
            </a:r>
          </a:p>
          <a:p>
            <a:r>
              <a:rPr lang="de-DE" dirty="0"/>
              <a:t>	-&gt; Dateigröße berücksichtigen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F90DA9-ACF5-4DC7-B4F2-254A8ED797F9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516660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-&gt; Duplikate ermitteln (auf Basis der Hashsummen)</a:t>
            </a:r>
          </a:p>
          <a:p>
            <a:r>
              <a:rPr lang="de-DE" dirty="0"/>
              <a:t>	-&gt; Speicherung noch unklar -&gt; </a:t>
            </a:r>
            <a:r>
              <a:rPr lang="de-DE" dirty="0" err="1"/>
              <a:t>Graphendatenbank</a:t>
            </a:r>
            <a:r>
              <a:rPr lang="de-DE" dirty="0"/>
              <a:t>?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F90DA9-ACF5-4DC7-B4F2-254A8ED797F9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184878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Skalierung: </a:t>
            </a:r>
            <a:r>
              <a:rPr lang="de-DE" dirty="0" err="1"/>
              <a:t>Solr</a:t>
            </a:r>
            <a:r>
              <a:rPr lang="de-DE" dirty="0"/>
              <a:t>-Cloud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err="1"/>
              <a:t>HBase-Indexer</a:t>
            </a:r>
            <a:r>
              <a:rPr lang="de-DE" dirty="0"/>
              <a:t> -&gt; schiebt die Daten von HBASE zu </a:t>
            </a:r>
            <a:r>
              <a:rPr lang="de-DE" dirty="0" err="1"/>
              <a:t>Solr</a:t>
            </a:r>
            <a:r>
              <a:rPr lang="de-DE" dirty="0"/>
              <a:t> (Funktioniert nicht mit neueren Version von HBASE, keine Binärdaten, …)</a:t>
            </a:r>
          </a:p>
          <a:p>
            <a:r>
              <a:rPr lang="de-DE" dirty="0" err="1"/>
              <a:t>Solr</a:t>
            </a:r>
            <a:r>
              <a:rPr lang="de-DE" dirty="0"/>
              <a:t> CELL</a:t>
            </a:r>
          </a:p>
          <a:p>
            <a:r>
              <a:rPr lang="de-DE" dirty="0"/>
              <a:t>Web-UI: </a:t>
            </a:r>
            <a:r>
              <a:rPr lang="de-DE" dirty="0" err="1"/>
              <a:t>Banana</a:t>
            </a:r>
            <a:r>
              <a:rPr lang="de-DE" dirty="0"/>
              <a:t>-Oberfläche über REST-Schnittstelle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F90DA9-ACF5-4DC7-B4F2-254A8ED797F9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275695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0" y="0"/>
            <a:ext cx="9144000" cy="6860799"/>
            <a:chOff x="0" y="0"/>
            <a:chExt cx="9144000" cy="6860799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Oval 8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6299432" y="587019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6441" y="2222623"/>
            <a:ext cx="5917679" cy="2554983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866441" y="4777380"/>
            <a:ext cx="5917679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7476937" y="1828799"/>
            <a:ext cx="990599" cy="228659"/>
          </a:xfrm>
        </p:spPr>
        <p:txBody>
          <a:bodyPr/>
          <a:lstStyle>
            <a:lvl1pPr algn="l">
              <a:defRPr b="0" i="0">
                <a:solidFill>
                  <a:schemeClr val="bg1"/>
                </a:solidFill>
              </a:defRPr>
            </a:lvl1pPr>
          </a:lstStyle>
          <a:p>
            <a:r>
              <a:rPr lang="de-DE"/>
              <a:t>26.11.2018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6236210" y="3264407"/>
            <a:ext cx="3859795" cy="228659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38020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0" y="0"/>
            <a:ext cx="9144000" cy="6860799"/>
            <a:chOff x="0" y="0"/>
            <a:chExt cx="9144000" cy="6860799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6299432" y="587019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Rectangle 8"/>
            <p:cNvSpPr/>
            <p:nvPr/>
          </p:nvSpPr>
          <p:spPr>
            <a:xfrm>
              <a:off x="421503" y="402165"/>
              <a:ext cx="8327939" cy="31411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0204164">
              <a:off x="426788" y="4564241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9"/>
            <p:cNvSpPr/>
            <p:nvPr/>
          </p:nvSpPr>
          <p:spPr bwMode="gray">
            <a:xfrm rot="10800000">
              <a:off x="485023" y="2670079"/>
              <a:ext cx="8182128" cy="2130508"/>
            </a:xfrm>
            <a:custGeom>
              <a:avLst/>
              <a:gdLst/>
              <a:ahLst/>
              <a:cxnLst/>
              <a:rect l="l" t="t" r="r" b="b"/>
              <a:pathLst>
                <a:path w="10000" h="9621">
                  <a:moveTo>
                    <a:pt x="0" y="0"/>
                  </a:moveTo>
                  <a:lnTo>
                    <a:pt x="0" y="2411"/>
                  </a:lnTo>
                  <a:lnTo>
                    <a:pt x="0" y="9586"/>
                  </a:lnTo>
                  <a:lnTo>
                    <a:pt x="0" y="9621"/>
                  </a:lnTo>
                  <a:lnTo>
                    <a:pt x="10000" y="9585"/>
                  </a:lnTo>
                  <a:cubicBezTo>
                    <a:pt x="9997" y="8144"/>
                    <a:pt x="10003" y="9571"/>
                    <a:pt x="10000" y="9586"/>
                  </a:cubicBezTo>
                  <a:cubicBezTo>
                    <a:pt x="9997" y="7194"/>
                    <a:pt x="9993" y="4803"/>
                    <a:pt x="9990" y="2411"/>
                  </a:cubicBezTo>
                  <a:lnTo>
                    <a:pt x="9990" y="0"/>
                  </a:lnTo>
                  <a:lnTo>
                    <a:pt x="9990" y="0"/>
                  </a:lnTo>
                  <a:lnTo>
                    <a:pt x="9534" y="253"/>
                  </a:lnTo>
                  <a:lnTo>
                    <a:pt x="9084" y="477"/>
                  </a:lnTo>
                  <a:lnTo>
                    <a:pt x="8628" y="669"/>
                  </a:lnTo>
                  <a:lnTo>
                    <a:pt x="8177" y="847"/>
                  </a:lnTo>
                  <a:lnTo>
                    <a:pt x="7726" y="984"/>
                  </a:lnTo>
                  <a:lnTo>
                    <a:pt x="7279" y="1087"/>
                  </a:lnTo>
                  <a:lnTo>
                    <a:pt x="6832" y="1176"/>
                  </a:lnTo>
                  <a:lnTo>
                    <a:pt x="6393" y="1236"/>
                  </a:lnTo>
                  <a:lnTo>
                    <a:pt x="5962" y="1279"/>
                  </a:lnTo>
                  <a:lnTo>
                    <a:pt x="5534" y="1294"/>
                  </a:lnTo>
                  <a:lnTo>
                    <a:pt x="5120" y="1294"/>
                  </a:lnTo>
                  <a:lnTo>
                    <a:pt x="4709" y="1294"/>
                  </a:lnTo>
                  <a:lnTo>
                    <a:pt x="4311" y="1266"/>
                  </a:lnTo>
                  <a:lnTo>
                    <a:pt x="3923" y="1221"/>
                  </a:lnTo>
                  <a:lnTo>
                    <a:pt x="3548" y="1161"/>
                  </a:lnTo>
                  <a:lnTo>
                    <a:pt x="3187" y="1101"/>
                  </a:lnTo>
                  <a:lnTo>
                    <a:pt x="2840" y="1026"/>
                  </a:lnTo>
                  <a:lnTo>
                    <a:pt x="2505" y="954"/>
                  </a:lnTo>
                  <a:lnTo>
                    <a:pt x="2192" y="865"/>
                  </a:lnTo>
                  <a:lnTo>
                    <a:pt x="1889" y="775"/>
                  </a:lnTo>
                  <a:lnTo>
                    <a:pt x="1346" y="579"/>
                  </a:lnTo>
                  <a:lnTo>
                    <a:pt x="882" y="400"/>
                  </a:lnTo>
                  <a:lnTo>
                    <a:pt x="511" y="253"/>
                  </a:lnTo>
                  <a:lnTo>
                    <a:pt x="234" y="11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5" y="4961453"/>
            <a:ext cx="6422002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66441" y="685800"/>
            <a:ext cx="6422004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866443" y="5528191"/>
            <a:ext cx="6422003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26.11.2018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766428" y="295730"/>
            <a:ext cx="628813" cy="767687"/>
          </a:xfrm>
          <a:prstGeom prst="rect">
            <a:avLst/>
          </a:prstGeom>
        </p:spPr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79397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9144000" cy="6860799"/>
            <a:chOff x="0" y="0"/>
            <a:chExt cx="9144000" cy="6860799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6299432" y="587019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21010068">
              <a:off x="6359946" y="2780895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Rectangle 7"/>
            <p:cNvSpPr/>
            <p:nvPr/>
          </p:nvSpPr>
          <p:spPr>
            <a:xfrm>
              <a:off x="485023" y="4343399"/>
              <a:ext cx="8182128" cy="21124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8"/>
            <p:cNvSpPr/>
            <p:nvPr/>
          </p:nvSpPr>
          <p:spPr bwMode="gray">
            <a:xfrm>
              <a:off x="485023" y="2854646"/>
              <a:ext cx="8182128" cy="2130508"/>
            </a:xfrm>
            <a:custGeom>
              <a:avLst/>
              <a:gdLst/>
              <a:ahLst/>
              <a:cxnLst/>
              <a:rect l="l" t="t" r="r" b="b"/>
              <a:pathLst>
                <a:path w="10000" h="9621">
                  <a:moveTo>
                    <a:pt x="0" y="0"/>
                  </a:moveTo>
                  <a:lnTo>
                    <a:pt x="0" y="2411"/>
                  </a:lnTo>
                  <a:lnTo>
                    <a:pt x="0" y="9586"/>
                  </a:lnTo>
                  <a:lnTo>
                    <a:pt x="0" y="9621"/>
                  </a:lnTo>
                  <a:lnTo>
                    <a:pt x="10000" y="9585"/>
                  </a:lnTo>
                  <a:cubicBezTo>
                    <a:pt x="9997" y="8144"/>
                    <a:pt x="10003" y="9571"/>
                    <a:pt x="10000" y="9586"/>
                  </a:cubicBezTo>
                  <a:cubicBezTo>
                    <a:pt x="9997" y="7194"/>
                    <a:pt x="9993" y="4803"/>
                    <a:pt x="9990" y="2411"/>
                  </a:cubicBezTo>
                  <a:lnTo>
                    <a:pt x="9990" y="0"/>
                  </a:lnTo>
                  <a:lnTo>
                    <a:pt x="9990" y="0"/>
                  </a:lnTo>
                  <a:lnTo>
                    <a:pt x="9534" y="253"/>
                  </a:lnTo>
                  <a:lnTo>
                    <a:pt x="9084" y="477"/>
                  </a:lnTo>
                  <a:lnTo>
                    <a:pt x="8628" y="669"/>
                  </a:lnTo>
                  <a:lnTo>
                    <a:pt x="8177" y="847"/>
                  </a:lnTo>
                  <a:lnTo>
                    <a:pt x="7726" y="984"/>
                  </a:lnTo>
                  <a:lnTo>
                    <a:pt x="7279" y="1087"/>
                  </a:lnTo>
                  <a:lnTo>
                    <a:pt x="6832" y="1176"/>
                  </a:lnTo>
                  <a:lnTo>
                    <a:pt x="6393" y="1236"/>
                  </a:lnTo>
                  <a:lnTo>
                    <a:pt x="5962" y="1279"/>
                  </a:lnTo>
                  <a:lnTo>
                    <a:pt x="5534" y="1294"/>
                  </a:lnTo>
                  <a:lnTo>
                    <a:pt x="5120" y="1294"/>
                  </a:lnTo>
                  <a:lnTo>
                    <a:pt x="4709" y="1294"/>
                  </a:lnTo>
                  <a:lnTo>
                    <a:pt x="4311" y="1266"/>
                  </a:lnTo>
                  <a:lnTo>
                    <a:pt x="3923" y="1221"/>
                  </a:lnTo>
                  <a:lnTo>
                    <a:pt x="3548" y="1161"/>
                  </a:lnTo>
                  <a:lnTo>
                    <a:pt x="3187" y="1101"/>
                  </a:lnTo>
                  <a:lnTo>
                    <a:pt x="2840" y="1026"/>
                  </a:lnTo>
                  <a:lnTo>
                    <a:pt x="2505" y="954"/>
                  </a:lnTo>
                  <a:lnTo>
                    <a:pt x="2192" y="865"/>
                  </a:lnTo>
                  <a:lnTo>
                    <a:pt x="1889" y="775"/>
                  </a:lnTo>
                  <a:lnTo>
                    <a:pt x="1346" y="579"/>
                  </a:lnTo>
                  <a:lnTo>
                    <a:pt x="882" y="400"/>
                  </a:lnTo>
                  <a:lnTo>
                    <a:pt x="511" y="253"/>
                  </a:lnTo>
                  <a:lnTo>
                    <a:pt x="234" y="11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927101"/>
            <a:ext cx="6422004" cy="1692720"/>
          </a:xfrm>
        </p:spPr>
        <p:txBody>
          <a:bodyPr anchor="ctr"/>
          <a:lstStyle>
            <a:lvl1pPr>
              <a:defRPr sz="36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0" y="3488023"/>
            <a:ext cx="6422005" cy="2536858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26.11.2018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766428" y="295730"/>
            <a:ext cx="628813" cy="767687"/>
          </a:xfrm>
          <a:prstGeom prst="rect">
            <a:avLst/>
          </a:prstGeom>
        </p:spPr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72841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9144000" cy="6860799"/>
            <a:chOff x="0" y="0"/>
            <a:chExt cx="9144000" cy="6860799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6299432" y="587019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/>
            <p:nvPr/>
          </p:nvSpPr>
          <p:spPr bwMode="gray">
            <a:xfrm rot="21010068">
              <a:off x="6359946" y="4309201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3" name="Freeform 12"/>
            <p:cNvSpPr/>
            <p:nvPr/>
          </p:nvSpPr>
          <p:spPr bwMode="gray">
            <a:xfrm>
              <a:off x="485023" y="4381500"/>
              <a:ext cx="8182128" cy="2130508"/>
            </a:xfrm>
            <a:custGeom>
              <a:avLst/>
              <a:gdLst/>
              <a:ahLst/>
              <a:cxnLst/>
              <a:rect l="l" t="t" r="r" b="b"/>
              <a:pathLst>
                <a:path w="10000" h="9621">
                  <a:moveTo>
                    <a:pt x="0" y="0"/>
                  </a:moveTo>
                  <a:lnTo>
                    <a:pt x="0" y="2411"/>
                  </a:lnTo>
                  <a:lnTo>
                    <a:pt x="0" y="9586"/>
                  </a:lnTo>
                  <a:lnTo>
                    <a:pt x="0" y="9621"/>
                  </a:lnTo>
                  <a:lnTo>
                    <a:pt x="10000" y="9585"/>
                  </a:lnTo>
                  <a:cubicBezTo>
                    <a:pt x="9997" y="8144"/>
                    <a:pt x="10003" y="9571"/>
                    <a:pt x="10000" y="9586"/>
                  </a:cubicBezTo>
                  <a:cubicBezTo>
                    <a:pt x="9997" y="7194"/>
                    <a:pt x="9993" y="4803"/>
                    <a:pt x="9990" y="2411"/>
                  </a:cubicBezTo>
                  <a:lnTo>
                    <a:pt x="9990" y="0"/>
                  </a:lnTo>
                  <a:lnTo>
                    <a:pt x="9990" y="0"/>
                  </a:lnTo>
                  <a:lnTo>
                    <a:pt x="9534" y="253"/>
                  </a:lnTo>
                  <a:lnTo>
                    <a:pt x="9084" y="477"/>
                  </a:lnTo>
                  <a:lnTo>
                    <a:pt x="8628" y="669"/>
                  </a:lnTo>
                  <a:lnTo>
                    <a:pt x="8177" y="847"/>
                  </a:lnTo>
                  <a:lnTo>
                    <a:pt x="7726" y="984"/>
                  </a:lnTo>
                  <a:lnTo>
                    <a:pt x="7279" y="1087"/>
                  </a:lnTo>
                  <a:lnTo>
                    <a:pt x="6832" y="1176"/>
                  </a:lnTo>
                  <a:lnTo>
                    <a:pt x="6393" y="1236"/>
                  </a:lnTo>
                  <a:lnTo>
                    <a:pt x="5962" y="1279"/>
                  </a:lnTo>
                  <a:lnTo>
                    <a:pt x="5534" y="1294"/>
                  </a:lnTo>
                  <a:lnTo>
                    <a:pt x="5120" y="1294"/>
                  </a:lnTo>
                  <a:lnTo>
                    <a:pt x="4709" y="1294"/>
                  </a:lnTo>
                  <a:lnTo>
                    <a:pt x="4311" y="1266"/>
                  </a:lnTo>
                  <a:lnTo>
                    <a:pt x="3923" y="1221"/>
                  </a:lnTo>
                  <a:lnTo>
                    <a:pt x="3548" y="1161"/>
                  </a:lnTo>
                  <a:lnTo>
                    <a:pt x="3187" y="1101"/>
                  </a:lnTo>
                  <a:lnTo>
                    <a:pt x="2840" y="1026"/>
                  </a:lnTo>
                  <a:lnTo>
                    <a:pt x="2505" y="954"/>
                  </a:lnTo>
                  <a:lnTo>
                    <a:pt x="2192" y="865"/>
                  </a:lnTo>
                  <a:lnTo>
                    <a:pt x="1889" y="775"/>
                  </a:lnTo>
                  <a:lnTo>
                    <a:pt x="1346" y="579"/>
                  </a:lnTo>
                  <a:lnTo>
                    <a:pt x="882" y="400"/>
                  </a:lnTo>
                  <a:lnTo>
                    <a:pt x="511" y="253"/>
                  </a:lnTo>
                  <a:lnTo>
                    <a:pt x="234" y="11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3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12" name="TextBox 11"/>
          <p:cNvSpPr txBox="1"/>
          <p:nvPr/>
        </p:nvSpPr>
        <p:spPr bwMode="gray">
          <a:xfrm>
            <a:off x="7033422" y="2898648"/>
            <a:ext cx="6605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8000" dirty="0"/>
              <a:t>”</a:t>
            </a:r>
          </a:p>
        </p:txBody>
      </p:sp>
      <p:sp>
        <p:nvSpPr>
          <p:cNvPr id="11" name="TextBox 10"/>
          <p:cNvSpPr txBox="1"/>
          <p:nvPr/>
        </p:nvSpPr>
        <p:spPr bwMode="gray">
          <a:xfrm>
            <a:off x="651683" y="589767"/>
            <a:ext cx="60159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8000" dirty="0"/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8058" y="903421"/>
            <a:ext cx="6160385" cy="2895658"/>
          </a:xfrm>
        </p:spPr>
        <p:txBody>
          <a:bodyPr/>
          <a:lstStyle>
            <a:lvl1pPr>
              <a:defRPr sz="36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17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387279" y="3809278"/>
            <a:ext cx="5646142" cy="333113"/>
          </a:xfrm>
        </p:spPr>
        <p:txBody>
          <a:bodyPr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0" y="5000815"/>
            <a:ext cx="6422005" cy="1024065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26.11.2018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766428" y="295730"/>
            <a:ext cx="628813" cy="767687"/>
          </a:xfrm>
          <a:prstGeom prst="rect">
            <a:avLst/>
          </a:prstGeom>
        </p:spPr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13256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9144000" cy="6860799"/>
            <a:chOff x="0" y="0"/>
            <a:chExt cx="9144000" cy="6860799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6299432" y="587019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21010068">
              <a:off x="6359946" y="4311243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7"/>
            <p:cNvSpPr/>
            <p:nvPr/>
          </p:nvSpPr>
          <p:spPr bwMode="gray">
            <a:xfrm>
              <a:off x="485023" y="4381500"/>
              <a:ext cx="8182128" cy="2130508"/>
            </a:xfrm>
            <a:custGeom>
              <a:avLst/>
              <a:gdLst/>
              <a:ahLst/>
              <a:cxnLst/>
              <a:rect l="l" t="t" r="r" b="b"/>
              <a:pathLst>
                <a:path w="10000" h="9621">
                  <a:moveTo>
                    <a:pt x="0" y="0"/>
                  </a:moveTo>
                  <a:lnTo>
                    <a:pt x="0" y="2411"/>
                  </a:lnTo>
                  <a:lnTo>
                    <a:pt x="0" y="9586"/>
                  </a:lnTo>
                  <a:lnTo>
                    <a:pt x="0" y="9621"/>
                  </a:lnTo>
                  <a:lnTo>
                    <a:pt x="10000" y="9585"/>
                  </a:lnTo>
                  <a:cubicBezTo>
                    <a:pt x="9997" y="8144"/>
                    <a:pt x="10003" y="9571"/>
                    <a:pt x="10000" y="9586"/>
                  </a:cubicBezTo>
                  <a:cubicBezTo>
                    <a:pt x="9997" y="7194"/>
                    <a:pt x="9993" y="4803"/>
                    <a:pt x="9990" y="2411"/>
                  </a:cubicBezTo>
                  <a:lnTo>
                    <a:pt x="9990" y="0"/>
                  </a:lnTo>
                  <a:lnTo>
                    <a:pt x="9990" y="0"/>
                  </a:lnTo>
                  <a:lnTo>
                    <a:pt x="9534" y="253"/>
                  </a:lnTo>
                  <a:lnTo>
                    <a:pt x="9084" y="477"/>
                  </a:lnTo>
                  <a:lnTo>
                    <a:pt x="8628" y="669"/>
                  </a:lnTo>
                  <a:lnTo>
                    <a:pt x="8177" y="847"/>
                  </a:lnTo>
                  <a:lnTo>
                    <a:pt x="7726" y="984"/>
                  </a:lnTo>
                  <a:lnTo>
                    <a:pt x="7279" y="1087"/>
                  </a:lnTo>
                  <a:lnTo>
                    <a:pt x="6832" y="1176"/>
                  </a:lnTo>
                  <a:lnTo>
                    <a:pt x="6393" y="1236"/>
                  </a:lnTo>
                  <a:lnTo>
                    <a:pt x="5962" y="1279"/>
                  </a:lnTo>
                  <a:lnTo>
                    <a:pt x="5534" y="1294"/>
                  </a:lnTo>
                  <a:lnTo>
                    <a:pt x="5120" y="1294"/>
                  </a:lnTo>
                  <a:lnTo>
                    <a:pt x="4709" y="1294"/>
                  </a:lnTo>
                  <a:lnTo>
                    <a:pt x="4311" y="1266"/>
                  </a:lnTo>
                  <a:lnTo>
                    <a:pt x="3923" y="1221"/>
                  </a:lnTo>
                  <a:lnTo>
                    <a:pt x="3548" y="1161"/>
                  </a:lnTo>
                  <a:lnTo>
                    <a:pt x="3187" y="1101"/>
                  </a:lnTo>
                  <a:lnTo>
                    <a:pt x="2840" y="1026"/>
                  </a:lnTo>
                  <a:lnTo>
                    <a:pt x="2505" y="954"/>
                  </a:lnTo>
                  <a:lnTo>
                    <a:pt x="2192" y="865"/>
                  </a:lnTo>
                  <a:lnTo>
                    <a:pt x="1889" y="775"/>
                  </a:lnTo>
                  <a:lnTo>
                    <a:pt x="1346" y="579"/>
                  </a:lnTo>
                  <a:lnTo>
                    <a:pt x="882" y="400"/>
                  </a:lnTo>
                  <a:lnTo>
                    <a:pt x="511" y="253"/>
                  </a:lnTo>
                  <a:lnTo>
                    <a:pt x="234" y="11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7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2057400"/>
            <a:ext cx="6422004" cy="2095500"/>
          </a:xfrm>
        </p:spPr>
        <p:txBody>
          <a:bodyPr anchor="b"/>
          <a:lstStyle>
            <a:lvl1pPr algn="l">
              <a:defRPr sz="3600" b="0" cap="none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1" y="5024908"/>
            <a:ext cx="6422004" cy="994891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26.11.2018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766428" y="295730"/>
            <a:ext cx="628813" cy="767687"/>
          </a:xfrm>
          <a:prstGeom prst="rect">
            <a:avLst/>
          </a:prstGeom>
        </p:spPr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52051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922305"/>
            <a:ext cx="6423592" cy="714660"/>
          </a:xfrm>
        </p:spPr>
        <p:txBody>
          <a:bodyPr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1" y="2489200"/>
            <a:ext cx="2313433" cy="657962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5"/>
          </p:nvPr>
        </p:nvSpPr>
        <p:spPr>
          <a:xfrm>
            <a:off x="866440" y="3147165"/>
            <a:ext cx="2313432" cy="2877714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08472" y="2489200"/>
            <a:ext cx="2326750" cy="657962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6"/>
          </p:nvPr>
        </p:nvSpPr>
        <p:spPr>
          <a:xfrm>
            <a:off x="3408472" y="3147165"/>
            <a:ext cx="2326749" cy="2869878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63820" y="2489201"/>
            <a:ext cx="2313740" cy="657962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7"/>
          </p:nvPr>
        </p:nvSpPr>
        <p:spPr>
          <a:xfrm>
            <a:off x="5963821" y="3147164"/>
            <a:ext cx="2313740" cy="2888366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294530" y="2489201"/>
            <a:ext cx="0" cy="3546328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5849521" y="2489201"/>
            <a:ext cx="0" cy="3546328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26.11.2018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766428" y="295730"/>
            <a:ext cx="628813" cy="767687"/>
          </a:xfrm>
          <a:prstGeom prst="rect">
            <a:avLst/>
          </a:prstGeom>
        </p:spPr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83657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Bild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927101"/>
            <a:ext cx="6423592" cy="709864"/>
          </a:xfrm>
        </p:spPr>
        <p:txBody>
          <a:bodyPr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1461" y="4180095"/>
            <a:ext cx="2299042" cy="657962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2743" y="2486221"/>
            <a:ext cx="2021456" cy="1450321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21"/>
          </p:nvPr>
        </p:nvSpPr>
        <p:spPr>
          <a:xfrm>
            <a:off x="881461" y="4837558"/>
            <a:ext cx="2298410" cy="1187321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04318" y="4179596"/>
            <a:ext cx="2317790" cy="657962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16"/>
          </p:nvPr>
        </p:nvSpPr>
        <p:spPr>
          <a:xfrm>
            <a:off x="3550622" y="2509453"/>
            <a:ext cx="2025182" cy="1427089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404318" y="4837558"/>
            <a:ext cx="2330903" cy="1187321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63821" y="4179595"/>
            <a:ext cx="2299492" cy="657962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17"/>
          </p:nvPr>
        </p:nvSpPr>
        <p:spPr>
          <a:xfrm>
            <a:off x="6104946" y="2509453"/>
            <a:ext cx="2018839" cy="1427089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963821" y="4837558"/>
            <a:ext cx="2299492" cy="1187321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cxnSp>
        <p:nvCxnSpPr>
          <p:cNvPr id="21" name="Straight Connector 20"/>
          <p:cNvCxnSpPr/>
          <p:nvPr/>
        </p:nvCxnSpPr>
        <p:spPr>
          <a:xfrm>
            <a:off x="3290019" y="2489201"/>
            <a:ext cx="0" cy="3546328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5849521" y="2489201"/>
            <a:ext cx="0" cy="3546328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26.11.2018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766428" y="295730"/>
            <a:ext cx="628813" cy="767687"/>
          </a:xfrm>
          <a:prstGeom prst="rect">
            <a:avLst/>
          </a:prstGeom>
        </p:spPr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20355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26.11.2018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766428" y="295730"/>
            <a:ext cx="628813" cy="767687"/>
          </a:xfrm>
          <a:prstGeom prst="rect">
            <a:avLst/>
          </a:prstGeom>
        </p:spPr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32615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9144000" cy="6860799"/>
            <a:chOff x="0" y="0"/>
            <a:chExt cx="9144000" cy="6860799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6299432" y="587019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/>
            <p:nvPr/>
          </p:nvSpPr>
          <p:spPr bwMode="gray">
            <a:xfrm rot="4966650">
              <a:off x="4673046" y="5107506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8"/>
            <p:cNvSpPr/>
            <p:nvPr/>
          </p:nvSpPr>
          <p:spPr bwMode="gray">
            <a:xfrm rot="5400000">
              <a:off x="1299309" y="1765596"/>
              <a:ext cx="5995993" cy="3326809"/>
            </a:xfrm>
            <a:custGeom>
              <a:avLst/>
              <a:gdLst/>
              <a:ahLst/>
              <a:cxnLst/>
              <a:rect l="0" t="0" r="r" b="b"/>
              <a:pathLst>
                <a:path w="4960" h="2752">
                  <a:moveTo>
                    <a:pt x="0" y="0"/>
                  </a:moveTo>
                  <a:lnTo>
                    <a:pt x="0" y="324"/>
                  </a:lnTo>
                  <a:lnTo>
                    <a:pt x="0" y="1992"/>
                  </a:lnTo>
                  <a:lnTo>
                    <a:pt x="0" y="2752"/>
                  </a:lnTo>
                  <a:lnTo>
                    <a:pt x="4960" y="2752"/>
                  </a:lnTo>
                  <a:lnTo>
                    <a:pt x="4960" y="1992"/>
                  </a:lnTo>
                  <a:lnTo>
                    <a:pt x="4960" y="324"/>
                  </a:lnTo>
                  <a:lnTo>
                    <a:pt x="4960" y="0"/>
                  </a:lnTo>
                  <a:lnTo>
                    <a:pt x="4960" y="0"/>
                  </a:lnTo>
                  <a:lnTo>
                    <a:pt x="4734" y="34"/>
                  </a:lnTo>
                  <a:lnTo>
                    <a:pt x="4510" y="64"/>
                  </a:lnTo>
                  <a:lnTo>
                    <a:pt x="4284" y="90"/>
                  </a:lnTo>
                  <a:lnTo>
                    <a:pt x="4060" y="114"/>
                  </a:lnTo>
                  <a:lnTo>
                    <a:pt x="3836" y="132"/>
                  </a:lnTo>
                  <a:lnTo>
                    <a:pt x="3614" y="146"/>
                  </a:lnTo>
                  <a:lnTo>
                    <a:pt x="3392" y="158"/>
                  </a:lnTo>
                  <a:lnTo>
                    <a:pt x="3174" y="166"/>
                  </a:lnTo>
                  <a:lnTo>
                    <a:pt x="2960" y="172"/>
                  </a:lnTo>
                  <a:lnTo>
                    <a:pt x="2748" y="174"/>
                  </a:lnTo>
                  <a:lnTo>
                    <a:pt x="2542" y="174"/>
                  </a:lnTo>
                  <a:lnTo>
                    <a:pt x="2338" y="174"/>
                  </a:lnTo>
                  <a:lnTo>
                    <a:pt x="2140" y="170"/>
                  </a:lnTo>
                  <a:lnTo>
                    <a:pt x="1948" y="164"/>
                  </a:lnTo>
                  <a:lnTo>
                    <a:pt x="1762" y="156"/>
                  </a:lnTo>
                  <a:lnTo>
                    <a:pt x="1582" y="148"/>
                  </a:lnTo>
                  <a:lnTo>
                    <a:pt x="1410" y="138"/>
                  </a:lnTo>
                  <a:lnTo>
                    <a:pt x="1244" y="128"/>
                  </a:lnTo>
                  <a:lnTo>
                    <a:pt x="1088" y="116"/>
                  </a:lnTo>
                  <a:lnTo>
                    <a:pt x="938" y="104"/>
                  </a:lnTo>
                  <a:lnTo>
                    <a:pt x="668" y="78"/>
                  </a:lnTo>
                  <a:lnTo>
                    <a:pt x="438" y="54"/>
                  </a:lnTo>
                  <a:lnTo>
                    <a:pt x="254" y="34"/>
                  </a:lnTo>
                  <a:lnTo>
                    <a:pt x="116" y="1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8" name="Rectangle 7"/>
            <p:cNvSpPr/>
            <p:nvPr/>
          </p:nvSpPr>
          <p:spPr bwMode="gray">
            <a:xfrm>
              <a:off x="414867" y="402165"/>
              <a:ext cx="46105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168970" y="1447799"/>
            <a:ext cx="1077347" cy="4571999"/>
          </a:xfrm>
        </p:spPr>
        <p:txBody>
          <a:bodyPr vert="eaVert" anchor="b" anchorCtr="0"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66440" y="1447799"/>
            <a:ext cx="4417234" cy="4572000"/>
          </a:xfr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26.11.2018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766428" y="295730"/>
            <a:ext cx="628813" cy="767687"/>
          </a:xfrm>
          <a:prstGeom prst="rect">
            <a:avLst/>
          </a:prstGeom>
        </p:spPr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64179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26.11.2018</a:t>
            </a:r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29243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0" y="0"/>
            <a:ext cx="9144000" cy="6860799"/>
            <a:chOff x="0" y="0"/>
            <a:chExt cx="9144000" cy="6860799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6299432" y="587019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5687606">
              <a:off x="3320102" y="1458373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9"/>
            <p:cNvSpPr/>
            <p:nvPr/>
          </p:nvSpPr>
          <p:spPr bwMode="gray">
            <a:xfrm rot="16200000">
              <a:off x="3105027" y="1765596"/>
              <a:ext cx="5995993" cy="3326809"/>
            </a:xfrm>
            <a:custGeom>
              <a:avLst/>
              <a:gdLst/>
              <a:ahLst/>
              <a:cxnLst/>
              <a:rect l="0" t="0" r="r" b="b"/>
              <a:pathLst>
                <a:path w="4960" h="2752">
                  <a:moveTo>
                    <a:pt x="0" y="0"/>
                  </a:moveTo>
                  <a:lnTo>
                    <a:pt x="0" y="324"/>
                  </a:lnTo>
                  <a:lnTo>
                    <a:pt x="0" y="1992"/>
                  </a:lnTo>
                  <a:lnTo>
                    <a:pt x="0" y="2752"/>
                  </a:lnTo>
                  <a:lnTo>
                    <a:pt x="4960" y="2752"/>
                  </a:lnTo>
                  <a:lnTo>
                    <a:pt x="4960" y="1992"/>
                  </a:lnTo>
                  <a:lnTo>
                    <a:pt x="4960" y="324"/>
                  </a:lnTo>
                  <a:lnTo>
                    <a:pt x="4960" y="0"/>
                  </a:lnTo>
                  <a:lnTo>
                    <a:pt x="4960" y="0"/>
                  </a:lnTo>
                  <a:lnTo>
                    <a:pt x="4734" y="34"/>
                  </a:lnTo>
                  <a:lnTo>
                    <a:pt x="4510" y="64"/>
                  </a:lnTo>
                  <a:lnTo>
                    <a:pt x="4284" y="90"/>
                  </a:lnTo>
                  <a:lnTo>
                    <a:pt x="4060" y="114"/>
                  </a:lnTo>
                  <a:lnTo>
                    <a:pt x="3836" y="132"/>
                  </a:lnTo>
                  <a:lnTo>
                    <a:pt x="3614" y="146"/>
                  </a:lnTo>
                  <a:lnTo>
                    <a:pt x="3392" y="158"/>
                  </a:lnTo>
                  <a:lnTo>
                    <a:pt x="3174" y="166"/>
                  </a:lnTo>
                  <a:lnTo>
                    <a:pt x="2960" y="172"/>
                  </a:lnTo>
                  <a:lnTo>
                    <a:pt x="2748" y="174"/>
                  </a:lnTo>
                  <a:lnTo>
                    <a:pt x="2542" y="174"/>
                  </a:lnTo>
                  <a:lnTo>
                    <a:pt x="2338" y="174"/>
                  </a:lnTo>
                  <a:lnTo>
                    <a:pt x="2140" y="170"/>
                  </a:lnTo>
                  <a:lnTo>
                    <a:pt x="1948" y="164"/>
                  </a:lnTo>
                  <a:lnTo>
                    <a:pt x="1762" y="156"/>
                  </a:lnTo>
                  <a:lnTo>
                    <a:pt x="1582" y="148"/>
                  </a:lnTo>
                  <a:lnTo>
                    <a:pt x="1410" y="138"/>
                  </a:lnTo>
                  <a:lnTo>
                    <a:pt x="1244" y="128"/>
                  </a:lnTo>
                  <a:lnTo>
                    <a:pt x="1088" y="116"/>
                  </a:lnTo>
                  <a:lnTo>
                    <a:pt x="938" y="104"/>
                  </a:lnTo>
                  <a:lnTo>
                    <a:pt x="668" y="78"/>
                  </a:lnTo>
                  <a:lnTo>
                    <a:pt x="438" y="54"/>
                  </a:lnTo>
                  <a:lnTo>
                    <a:pt x="254" y="34"/>
                  </a:lnTo>
                  <a:lnTo>
                    <a:pt x="116" y="1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9" name="Rectangle 8"/>
            <p:cNvSpPr/>
            <p:nvPr/>
          </p:nvSpPr>
          <p:spPr bwMode="gray">
            <a:xfrm>
              <a:off x="5283673" y="402165"/>
              <a:ext cx="3465769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2257588"/>
            <a:ext cx="3101765" cy="3020343"/>
          </a:xfrm>
        </p:spPr>
        <p:txBody>
          <a:bodyPr anchor="ctr"/>
          <a:lstStyle>
            <a:lvl1pPr algn="l">
              <a:defRPr sz="3200" b="0" cap="none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19261" y="2257587"/>
            <a:ext cx="3054653" cy="3020343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26.11.2018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7738039" y="7605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83498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66440" y="2489199"/>
            <a:ext cx="3636980" cy="3530604"/>
          </a:xfrm>
        </p:spPr>
        <p:txBody>
          <a:bodyPr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0580" y="2489199"/>
            <a:ext cx="3636981" cy="3530601"/>
          </a:xfrm>
        </p:spPr>
        <p:txBody>
          <a:bodyPr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26.11.2018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28875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0" y="2494298"/>
            <a:ext cx="3636980" cy="75929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66439" y="3253588"/>
            <a:ext cx="3636981" cy="2766213"/>
          </a:xfrm>
        </p:spPr>
        <p:txBody>
          <a:bodyPr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0581" y="2489200"/>
            <a:ext cx="3636979" cy="75929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0581" y="3248490"/>
            <a:ext cx="3636980" cy="2771311"/>
          </a:xfrm>
        </p:spPr>
        <p:txBody>
          <a:bodyPr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26.11.2018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9759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26.11.2018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77816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26.11.2018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766428" y="295730"/>
            <a:ext cx="628813" cy="767687"/>
          </a:xfrm>
          <a:prstGeom prst="rect">
            <a:avLst/>
          </a:prstGeom>
        </p:spPr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42821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0" y="0"/>
            <a:ext cx="9144000" cy="6860799"/>
            <a:chOff x="0" y="0"/>
            <a:chExt cx="9144000" cy="6860799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6299432" y="587019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/>
            <p:nvPr/>
          </p:nvSpPr>
          <p:spPr bwMode="gray">
            <a:xfrm rot="15687606">
              <a:off x="2769747" y="1458373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Rectangle 7"/>
            <p:cNvSpPr/>
            <p:nvPr/>
          </p:nvSpPr>
          <p:spPr>
            <a:xfrm>
              <a:off x="5283673" y="402165"/>
              <a:ext cx="3465769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8"/>
            <p:cNvSpPr/>
            <p:nvPr/>
          </p:nvSpPr>
          <p:spPr bwMode="gray">
            <a:xfrm rot="16200000">
              <a:off x="2548536" y="1765596"/>
              <a:ext cx="5995993" cy="3326809"/>
            </a:xfrm>
            <a:custGeom>
              <a:avLst/>
              <a:gdLst/>
              <a:ahLst/>
              <a:cxnLst/>
              <a:rect l="0" t="0" r="r" b="b"/>
              <a:pathLst>
                <a:path w="4960" h="2752">
                  <a:moveTo>
                    <a:pt x="0" y="0"/>
                  </a:moveTo>
                  <a:lnTo>
                    <a:pt x="0" y="324"/>
                  </a:lnTo>
                  <a:lnTo>
                    <a:pt x="0" y="1992"/>
                  </a:lnTo>
                  <a:lnTo>
                    <a:pt x="0" y="2752"/>
                  </a:lnTo>
                  <a:lnTo>
                    <a:pt x="4960" y="2752"/>
                  </a:lnTo>
                  <a:lnTo>
                    <a:pt x="4960" y="1992"/>
                  </a:lnTo>
                  <a:lnTo>
                    <a:pt x="4960" y="324"/>
                  </a:lnTo>
                  <a:lnTo>
                    <a:pt x="4960" y="0"/>
                  </a:lnTo>
                  <a:lnTo>
                    <a:pt x="4960" y="0"/>
                  </a:lnTo>
                  <a:lnTo>
                    <a:pt x="4734" y="34"/>
                  </a:lnTo>
                  <a:lnTo>
                    <a:pt x="4510" y="64"/>
                  </a:lnTo>
                  <a:lnTo>
                    <a:pt x="4284" y="90"/>
                  </a:lnTo>
                  <a:lnTo>
                    <a:pt x="4060" y="114"/>
                  </a:lnTo>
                  <a:lnTo>
                    <a:pt x="3836" y="132"/>
                  </a:lnTo>
                  <a:lnTo>
                    <a:pt x="3614" y="146"/>
                  </a:lnTo>
                  <a:lnTo>
                    <a:pt x="3392" y="158"/>
                  </a:lnTo>
                  <a:lnTo>
                    <a:pt x="3174" y="166"/>
                  </a:lnTo>
                  <a:lnTo>
                    <a:pt x="2960" y="172"/>
                  </a:lnTo>
                  <a:lnTo>
                    <a:pt x="2748" y="174"/>
                  </a:lnTo>
                  <a:lnTo>
                    <a:pt x="2542" y="174"/>
                  </a:lnTo>
                  <a:lnTo>
                    <a:pt x="2338" y="174"/>
                  </a:lnTo>
                  <a:lnTo>
                    <a:pt x="2140" y="170"/>
                  </a:lnTo>
                  <a:lnTo>
                    <a:pt x="1948" y="164"/>
                  </a:lnTo>
                  <a:lnTo>
                    <a:pt x="1762" y="156"/>
                  </a:lnTo>
                  <a:lnTo>
                    <a:pt x="1582" y="148"/>
                  </a:lnTo>
                  <a:lnTo>
                    <a:pt x="1410" y="138"/>
                  </a:lnTo>
                  <a:lnTo>
                    <a:pt x="1244" y="128"/>
                  </a:lnTo>
                  <a:lnTo>
                    <a:pt x="1088" y="116"/>
                  </a:lnTo>
                  <a:lnTo>
                    <a:pt x="938" y="104"/>
                  </a:lnTo>
                  <a:lnTo>
                    <a:pt x="668" y="78"/>
                  </a:lnTo>
                  <a:lnTo>
                    <a:pt x="438" y="54"/>
                  </a:lnTo>
                  <a:lnTo>
                    <a:pt x="254" y="34"/>
                  </a:lnTo>
                  <a:lnTo>
                    <a:pt x="116" y="1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0" y="1447800"/>
            <a:ext cx="2712589" cy="1495588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68927" y="1441182"/>
            <a:ext cx="3632850" cy="4572000"/>
          </a:xfrm>
        </p:spPr>
        <p:txBody>
          <a:bodyPr anchor="ctr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866440" y="3086845"/>
            <a:ext cx="2712589" cy="2938036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26.11.2018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766428" y="295730"/>
            <a:ext cx="628813" cy="767687"/>
          </a:xfrm>
          <a:prstGeom prst="rect">
            <a:avLst/>
          </a:prstGeom>
        </p:spPr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81644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0" y="0"/>
            <a:ext cx="9144000" cy="6860799"/>
            <a:chOff x="0" y="0"/>
            <a:chExt cx="9144000" cy="6860799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6299432" y="587019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/>
            <p:nvPr/>
          </p:nvSpPr>
          <p:spPr bwMode="gray">
            <a:xfrm rot="15687606">
              <a:off x="3074559" y="1458373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Rectangle 7"/>
            <p:cNvSpPr/>
            <p:nvPr/>
          </p:nvSpPr>
          <p:spPr>
            <a:xfrm>
              <a:off x="5283673" y="402165"/>
              <a:ext cx="3465769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8"/>
            <p:cNvSpPr/>
            <p:nvPr/>
          </p:nvSpPr>
          <p:spPr bwMode="gray">
            <a:xfrm rot="16200000">
              <a:off x="2852610" y="1765596"/>
              <a:ext cx="5995993" cy="3326809"/>
            </a:xfrm>
            <a:custGeom>
              <a:avLst/>
              <a:gdLst/>
              <a:ahLst/>
              <a:cxnLst/>
              <a:rect l="0" t="0" r="r" b="b"/>
              <a:pathLst>
                <a:path w="4960" h="2752">
                  <a:moveTo>
                    <a:pt x="0" y="0"/>
                  </a:moveTo>
                  <a:lnTo>
                    <a:pt x="0" y="324"/>
                  </a:lnTo>
                  <a:lnTo>
                    <a:pt x="0" y="1992"/>
                  </a:lnTo>
                  <a:lnTo>
                    <a:pt x="0" y="2752"/>
                  </a:lnTo>
                  <a:lnTo>
                    <a:pt x="4960" y="2752"/>
                  </a:lnTo>
                  <a:lnTo>
                    <a:pt x="4960" y="1992"/>
                  </a:lnTo>
                  <a:lnTo>
                    <a:pt x="4960" y="324"/>
                  </a:lnTo>
                  <a:lnTo>
                    <a:pt x="4960" y="0"/>
                  </a:lnTo>
                  <a:lnTo>
                    <a:pt x="4960" y="0"/>
                  </a:lnTo>
                  <a:lnTo>
                    <a:pt x="4734" y="34"/>
                  </a:lnTo>
                  <a:lnTo>
                    <a:pt x="4510" y="64"/>
                  </a:lnTo>
                  <a:lnTo>
                    <a:pt x="4284" y="90"/>
                  </a:lnTo>
                  <a:lnTo>
                    <a:pt x="4060" y="114"/>
                  </a:lnTo>
                  <a:lnTo>
                    <a:pt x="3836" y="132"/>
                  </a:lnTo>
                  <a:lnTo>
                    <a:pt x="3614" y="146"/>
                  </a:lnTo>
                  <a:lnTo>
                    <a:pt x="3392" y="158"/>
                  </a:lnTo>
                  <a:lnTo>
                    <a:pt x="3174" y="166"/>
                  </a:lnTo>
                  <a:lnTo>
                    <a:pt x="2960" y="172"/>
                  </a:lnTo>
                  <a:lnTo>
                    <a:pt x="2748" y="174"/>
                  </a:lnTo>
                  <a:lnTo>
                    <a:pt x="2542" y="174"/>
                  </a:lnTo>
                  <a:lnTo>
                    <a:pt x="2338" y="174"/>
                  </a:lnTo>
                  <a:lnTo>
                    <a:pt x="2140" y="170"/>
                  </a:lnTo>
                  <a:lnTo>
                    <a:pt x="1948" y="164"/>
                  </a:lnTo>
                  <a:lnTo>
                    <a:pt x="1762" y="156"/>
                  </a:lnTo>
                  <a:lnTo>
                    <a:pt x="1582" y="148"/>
                  </a:lnTo>
                  <a:lnTo>
                    <a:pt x="1410" y="138"/>
                  </a:lnTo>
                  <a:lnTo>
                    <a:pt x="1244" y="128"/>
                  </a:lnTo>
                  <a:lnTo>
                    <a:pt x="1088" y="116"/>
                  </a:lnTo>
                  <a:lnTo>
                    <a:pt x="938" y="104"/>
                  </a:lnTo>
                  <a:lnTo>
                    <a:pt x="668" y="78"/>
                  </a:lnTo>
                  <a:lnTo>
                    <a:pt x="438" y="54"/>
                  </a:lnTo>
                  <a:lnTo>
                    <a:pt x="254" y="34"/>
                  </a:lnTo>
                  <a:lnTo>
                    <a:pt x="116" y="1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1591" y="1340000"/>
            <a:ext cx="3001938" cy="161619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722909" y="1320800"/>
            <a:ext cx="2791102" cy="42164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851591" y="3086100"/>
            <a:ext cx="3001938" cy="24511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26.11.2018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766428" y="295730"/>
            <a:ext cx="628813" cy="767687"/>
          </a:xfrm>
          <a:prstGeom prst="rect">
            <a:avLst/>
          </a:prstGeom>
        </p:spPr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80083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0" y="0"/>
            <a:ext cx="9144000" cy="6860799"/>
            <a:chOff x="0" y="0"/>
            <a:chExt cx="9144000" cy="6860799"/>
          </a:xfrm>
        </p:grpSpPr>
        <p:sp>
          <p:nvSpPr>
            <p:cNvPr id="25" name="Rectangle 24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6299432" y="587019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6359946" y="1790293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18"/>
            <p:cNvSpPr/>
            <p:nvPr/>
          </p:nvSpPr>
          <p:spPr bwMode="gray">
            <a:xfrm>
              <a:off x="485023" y="1856450"/>
              <a:ext cx="8173954" cy="4535226"/>
            </a:xfrm>
            <a:custGeom>
              <a:avLst/>
              <a:gdLst/>
              <a:ahLst/>
              <a:cxnLst/>
              <a:rect l="0" t="0" r="r" b="b"/>
              <a:pathLst>
                <a:path w="4960" h="2752">
                  <a:moveTo>
                    <a:pt x="0" y="0"/>
                  </a:moveTo>
                  <a:lnTo>
                    <a:pt x="0" y="324"/>
                  </a:lnTo>
                  <a:lnTo>
                    <a:pt x="0" y="1992"/>
                  </a:lnTo>
                  <a:lnTo>
                    <a:pt x="0" y="2752"/>
                  </a:lnTo>
                  <a:lnTo>
                    <a:pt x="4960" y="2752"/>
                  </a:lnTo>
                  <a:lnTo>
                    <a:pt x="4960" y="1992"/>
                  </a:lnTo>
                  <a:lnTo>
                    <a:pt x="4960" y="324"/>
                  </a:lnTo>
                  <a:lnTo>
                    <a:pt x="4960" y="0"/>
                  </a:lnTo>
                  <a:lnTo>
                    <a:pt x="4960" y="0"/>
                  </a:lnTo>
                  <a:lnTo>
                    <a:pt x="4734" y="34"/>
                  </a:lnTo>
                  <a:lnTo>
                    <a:pt x="4510" y="64"/>
                  </a:lnTo>
                  <a:lnTo>
                    <a:pt x="4284" y="90"/>
                  </a:lnTo>
                  <a:lnTo>
                    <a:pt x="4060" y="114"/>
                  </a:lnTo>
                  <a:lnTo>
                    <a:pt x="3836" y="132"/>
                  </a:lnTo>
                  <a:lnTo>
                    <a:pt x="3614" y="146"/>
                  </a:lnTo>
                  <a:lnTo>
                    <a:pt x="3392" y="158"/>
                  </a:lnTo>
                  <a:lnTo>
                    <a:pt x="3174" y="166"/>
                  </a:lnTo>
                  <a:lnTo>
                    <a:pt x="2960" y="172"/>
                  </a:lnTo>
                  <a:lnTo>
                    <a:pt x="2748" y="174"/>
                  </a:lnTo>
                  <a:lnTo>
                    <a:pt x="2542" y="174"/>
                  </a:lnTo>
                  <a:lnTo>
                    <a:pt x="2338" y="174"/>
                  </a:lnTo>
                  <a:lnTo>
                    <a:pt x="2140" y="170"/>
                  </a:lnTo>
                  <a:lnTo>
                    <a:pt x="1948" y="164"/>
                  </a:lnTo>
                  <a:lnTo>
                    <a:pt x="1762" y="156"/>
                  </a:lnTo>
                  <a:lnTo>
                    <a:pt x="1582" y="148"/>
                  </a:lnTo>
                  <a:lnTo>
                    <a:pt x="1410" y="138"/>
                  </a:lnTo>
                  <a:lnTo>
                    <a:pt x="1244" y="128"/>
                  </a:lnTo>
                  <a:lnTo>
                    <a:pt x="1088" y="116"/>
                  </a:lnTo>
                  <a:lnTo>
                    <a:pt x="938" y="104"/>
                  </a:lnTo>
                  <a:lnTo>
                    <a:pt x="668" y="78"/>
                  </a:lnTo>
                  <a:lnTo>
                    <a:pt x="438" y="54"/>
                  </a:lnTo>
                  <a:lnTo>
                    <a:pt x="254" y="34"/>
                  </a:lnTo>
                  <a:lnTo>
                    <a:pt x="116" y="1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0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866440" y="927099"/>
            <a:ext cx="6343202" cy="7098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1" y="2489200"/>
            <a:ext cx="6343201" cy="35306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39638" y="6365499"/>
            <a:ext cx="990599" cy="22865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1" i="0">
                <a:solidFill>
                  <a:schemeClr val="tx2">
                    <a:lumMod val="75000"/>
                  </a:schemeClr>
                </a:solidFill>
                <a:latin typeface="+mn-lt"/>
              </a:defRPr>
            </a:lvl1pPr>
          </a:lstStyle>
          <a:p>
            <a:r>
              <a:rPr lang="de-DE"/>
              <a:t>26.11.2018</a:t>
            </a:r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90843" y="6365498"/>
            <a:ext cx="4673488" cy="2286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1" i="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" name="Slide Number Placeholder 5"/>
          <p:cNvSpPr>
            <a:spLocks noGrp="1"/>
          </p:cNvSpPr>
          <p:nvPr>
            <p:ph type="sldNum" sz="quarter" idx="4"/>
          </p:nvPr>
        </p:nvSpPr>
        <p:spPr bwMode="auto">
          <a:xfrm>
            <a:off x="7678616" y="295730"/>
            <a:ext cx="791308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34542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  <p:sldLayoutId id="2147483719" r:id="rId12"/>
    <p:sldLayoutId id="2147483720" r:id="rId13"/>
    <p:sldLayoutId id="2147483721" r:id="rId14"/>
    <p:sldLayoutId id="2147483722" r:id="rId15"/>
    <p:sldLayoutId id="2147483723" r:id="rId16"/>
    <p:sldLayoutId id="2147483724" r:id="rId1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2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283464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6012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3444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50876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8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0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25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4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866442" y="1447801"/>
            <a:ext cx="7069244" cy="1931503"/>
          </a:xfrm>
        </p:spPr>
        <p:txBody>
          <a:bodyPr/>
          <a:lstStyle/>
          <a:p>
            <a:pPr algn="ctr"/>
            <a:r>
              <a:rPr lang="de-DE" sz="3600" dirty="0"/>
              <a:t>Aufbau einer Plattform zur</a:t>
            </a:r>
            <a:br>
              <a:rPr lang="de-DE" sz="3600" dirty="0"/>
            </a:br>
            <a:r>
              <a:rPr lang="de-DE" sz="3600" dirty="0"/>
              <a:t>forensischen Analyse basierend auf dem</a:t>
            </a:r>
            <a:br>
              <a:rPr lang="de-DE" sz="3600" dirty="0"/>
            </a:br>
            <a:r>
              <a:rPr lang="de-DE" sz="3600" dirty="0"/>
              <a:t>Apache Hadoop</a:t>
            </a:r>
            <a:r>
              <a:rPr lang="de-DE" dirty="0"/>
              <a:t>®</a:t>
            </a:r>
            <a:r>
              <a:rPr lang="de-DE" sz="3600" dirty="0"/>
              <a:t> Framework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866442" y="4402667"/>
            <a:ext cx="6620968" cy="1613820"/>
          </a:xfrm>
        </p:spPr>
        <p:txBody>
          <a:bodyPr>
            <a:normAutofit/>
          </a:bodyPr>
          <a:lstStyle/>
          <a:p>
            <a:pPr algn="ctr"/>
            <a:r>
              <a:rPr lang="de-DE" dirty="0"/>
              <a:t>Von Johannes Busam</a:t>
            </a:r>
          </a:p>
          <a:p>
            <a:pPr algn="ctr"/>
            <a:r>
              <a:rPr lang="de-DE" dirty="0"/>
              <a:t>Verteidigung der Masterthesis </a:t>
            </a:r>
          </a:p>
          <a:p>
            <a:pPr algn="ctr"/>
            <a:r>
              <a:rPr lang="de-DE" dirty="0"/>
              <a:t>26.11.2018</a:t>
            </a:r>
          </a:p>
          <a:p>
            <a:pPr algn="ctr"/>
            <a:endParaRPr lang="de-DE" dirty="0"/>
          </a:p>
        </p:txBody>
      </p:sp>
      <p:sp>
        <p:nvSpPr>
          <p:cNvPr id="4" name="Titel 1"/>
          <p:cNvSpPr txBox="1">
            <a:spLocks/>
          </p:cNvSpPr>
          <p:nvPr/>
        </p:nvSpPr>
        <p:spPr>
          <a:xfrm>
            <a:off x="866442" y="3379304"/>
            <a:ext cx="6620968" cy="116289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7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endParaRPr lang="de-DE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17691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Daten-verarbeitung</a:t>
            </a:r>
          </a:p>
        </p:txBody>
      </p:sp>
      <p:sp>
        <p:nvSpPr>
          <p:cNvPr id="15" name="Textplatzhalter 1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5DDD0A5D-CBF0-40B8-976F-C5DC743201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46592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1D556A2-5580-4663-856F-1C4BE0624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Datenverarbeitung mit Spark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6A5A9F0-7D74-4D46-B088-C8E0501C08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6441" y="2438401"/>
            <a:ext cx="7603483" cy="3530600"/>
          </a:xfrm>
        </p:spPr>
        <p:txBody>
          <a:bodyPr>
            <a:normAutofit/>
          </a:bodyPr>
          <a:lstStyle/>
          <a:p>
            <a:r>
              <a:rPr lang="de-DE" dirty="0"/>
              <a:t>Ermittlung von Hashsummen und Medientypen</a:t>
            </a:r>
          </a:p>
          <a:p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0AF6108-947F-464D-A1F1-523A4E3183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591" y="3013396"/>
            <a:ext cx="6695182" cy="3153854"/>
          </a:xfrm>
          <a:prstGeom prst="rect">
            <a:avLst/>
          </a:prstGeo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DD3E9DD-B1A6-464C-9F6F-D6D2B0D78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34429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1D556A2-5580-4663-856F-1C4BE0624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Volltextsuche / Indexierung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6A5A9F0-7D74-4D46-B088-C8E0501C08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6441" y="2438401"/>
            <a:ext cx="6343201" cy="3530600"/>
          </a:xfrm>
        </p:spPr>
        <p:txBody>
          <a:bodyPr>
            <a:normAutofit/>
          </a:bodyPr>
          <a:lstStyle/>
          <a:p>
            <a:r>
              <a:rPr lang="de-DE" dirty="0"/>
              <a:t>Problemstellung: </a:t>
            </a:r>
            <a:r>
              <a:rPr lang="de-DE" b="1" i="1" dirty="0"/>
              <a:t>Datenzugriff</a:t>
            </a:r>
          </a:p>
          <a:p>
            <a:pPr lvl="1"/>
            <a:r>
              <a:rPr lang="de-DE" dirty="0"/>
              <a:t>Performanz ist wichtig</a:t>
            </a:r>
          </a:p>
          <a:p>
            <a:pPr marL="402336" lvl="1" indent="0">
              <a:buNone/>
            </a:pPr>
            <a:endParaRPr lang="de-DE" dirty="0"/>
          </a:p>
          <a:p>
            <a:r>
              <a:rPr lang="de-DE" dirty="0"/>
              <a:t>Mögliche Lösung: </a:t>
            </a:r>
            <a:r>
              <a:rPr lang="de-DE" b="1" dirty="0"/>
              <a:t>Apache </a:t>
            </a:r>
            <a:r>
              <a:rPr lang="de-DE" b="1" dirty="0" err="1"/>
              <a:t>Solr</a:t>
            </a:r>
            <a:endParaRPr lang="de-DE" b="1" dirty="0"/>
          </a:p>
          <a:p>
            <a:pPr lvl="1"/>
            <a:r>
              <a:rPr lang="de-DE" dirty="0"/>
              <a:t>Integration in Hadoop-Cluster</a:t>
            </a:r>
          </a:p>
          <a:p>
            <a:pPr lvl="1"/>
            <a:r>
              <a:rPr lang="de-DE" dirty="0"/>
              <a:t>Zugriff über REST-Schnittstelle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085768B-1B4C-48A5-81D2-32FF14726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95268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</a:p>
        </p:txBody>
      </p:sp>
      <p:sp>
        <p:nvSpPr>
          <p:cNvPr id="15" name="Textplatzhalter 1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03D9819F-C843-43B6-B698-B515803E36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02628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Ergebnis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66441" y="2489200"/>
            <a:ext cx="7663796" cy="3530600"/>
          </a:xfrm>
        </p:spPr>
        <p:txBody>
          <a:bodyPr>
            <a:normAutofit/>
          </a:bodyPr>
          <a:lstStyle/>
          <a:p>
            <a:r>
              <a:rPr lang="de-DE" dirty="0"/>
              <a:t>Speicherung beliebiger Daten zur forensischen Auswertung</a:t>
            </a:r>
          </a:p>
          <a:p>
            <a:pPr lvl="1"/>
            <a:r>
              <a:rPr lang="de-DE" dirty="0"/>
              <a:t>Vorteile von HDFS und </a:t>
            </a:r>
            <a:r>
              <a:rPr lang="de-DE" dirty="0" err="1"/>
              <a:t>HBase</a:t>
            </a:r>
            <a:endParaRPr lang="de-DE" dirty="0"/>
          </a:p>
          <a:p>
            <a:r>
              <a:rPr lang="de-DE" dirty="0"/>
              <a:t>Verarbeitung der Daten mit Apache Spark</a:t>
            </a:r>
          </a:p>
          <a:p>
            <a:r>
              <a:rPr lang="de-DE" dirty="0"/>
              <a:t>Indexierung in Apache </a:t>
            </a:r>
            <a:r>
              <a:rPr lang="de-DE" dirty="0" err="1"/>
              <a:t>Solr</a:t>
            </a:r>
            <a:endParaRPr lang="de-DE" dirty="0"/>
          </a:p>
          <a:p>
            <a:r>
              <a:rPr lang="de-DE" dirty="0"/>
              <a:t>Visualisierung über Web-Oberfläche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F004AE5-C38A-4393-AD6E-EA787ACEF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51591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Ausblick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22F367C8-A7C4-41DE-9212-734A1F8C85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b="1" i="1" dirty="0"/>
              <a:t>Streaming-Data</a:t>
            </a:r>
            <a:r>
              <a:rPr lang="de-DE" dirty="0"/>
              <a:t> Ansatz</a:t>
            </a:r>
          </a:p>
          <a:p>
            <a:r>
              <a:rPr lang="de-DE" dirty="0"/>
              <a:t>Optimierungen beim Datenimport</a:t>
            </a:r>
          </a:p>
          <a:p>
            <a:r>
              <a:rPr lang="de-DE" dirty="0"/>
              <a:t>Erweiterung der Datenverarbeitung</a:t>
            </a:r>
          </a:p>
          <a:p>
            <a:r>
              <a:rPr lang="de-DE" dirty="0"/>
              <a:t>Sicherheit (Kerberos, Verschlüsselung)</a:t>
            </a:r>
          </a:p>
          <a:p>
            <a:r>
              <a:rPr lang="de-DE" dirty="0"/>
              <a:t>Datenvisualisierung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7C2A416-3809-434C-BB62-54B074A14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95372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4000" dirty="0"/>
              <a:t>Vielen Dank für Ihre Aufmerksamkeit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sz="half" idx="2"/>
          </p:nvPr>
        </p:nvSpPr>
        <p:spPr>
          <a:xfrm>
            <a:off x="866440" y="3488023"/>
            <a:ext cx="7528801" cy="2536858"/>
          </a:xfrm>
        </p:spPr>
        <p:txBody>
          <a:bodyPr>
            <a:normAutofit/>
          </a:bodyPr>
          <a:lstStyle/>
          <a:p>
            <a:pPr algn="ctr"/>
            <a:r>
              <a:rPr lang="de-DE" sz="4000" u="sng" dirty="0">
                <a:solidFill>
                  <a:schemeClr val="tx2">
                    <a:lumMod val="75000"/>
                  </a:schemeClr>
                </a:solidFill>
              </a:rPr>
              <a:t>www.github.com/jobusam 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EAAC2EB6-D755-4568-8F21-2D7B52CD22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36358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F75604BA-0374-43E9-A8A6-638851F8E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Literaturverzeichnis</a:t>
            </a:r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A072CD20-D68E-4012-A667-4282D1D01F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844" y="2489200"/>
            <a:ext cx="8345338" cy="3530600"/>
          </a:xfrm>
        </p:spPr>
        <p:txBody>
          <a:bodyPr>
            <a:normAutofit/>
          </a:bodyPr>
          <a:lstStyle/>
          <a:p>
            <a:r>
              <a:rPr lang="de-DE" dirty="0"/>
              <a:t>Folie 4: Forensischer Analyseprozess modifiziert nach </a:t>
            </a:r>
            <a:br>
              <a:rPr lang="de-DE" dirty="0"/>
            </a:br>
            <a:r>
              <a:rPr lang="de-DE" dirty="0"/>
              <a:t>André </a:t>
            </a:r>
            <a:r>
              <a:rPr lang="de-DE" dirty="0" err="1"/>
              <a:t>Årnes</a:t>
            </a:r>
            <a:r>
              <a:rPr lang="de-DE" dirty="0"/>
              <a:t>. Digital </a:t>
            </a:r>
            <a:r>
              <a:rPr lang="de-DE" dirty="0" err="1"/>
              <a:t>Forensics</a:t>
            </a:r>
            <a:r>
              <a:rPr lang="de-DE" dirty="0"/>
              <a:t>. </a:t>
            </a:r>
            <a:br>
              <a:rPr lang="de-DE" dirty="0"/>
            </a:br>
            <a:r>
              <a:rPr lang="de-DE" dirty="0"/>
              <a:t>1. Auflage. Wiley, 2017</a:t>
            </a:r>
          </a:p>
          <a:p>
            <a:r>
              <a:rPr lang="de-DE" dirty="0"/>
              <a:t>Folie 6: Hadoop Ökosystem modifiziert nach </a:t>
            </a:r>
            <a:br>
              <a:rPr lang="de-DE" dirty="0"/>
            </a:br>
            <a:r>
              <a:rPr lang="de-DE" dirty="0"/>
              <a:t>Jonas Freiknecht. Big Data in der Praxis. 1. Auflage. Hanser Verlag, 2014.</a:t>
            </a:r>
            <a:br>
              <a:rPr lang="de-DE" dirty="0"/>
            </a:br>
            <a:r>
              <a:rPr lang="de-DE" dirty="0"/>
              <a:t>und Sam R. </a:t>
            </a:r>
            <a:r>
              <a:rPr lang="de-DE" dirty="0" err="1"/>
              <a:t>Alapati</a:t>
            </a:r>
            <a:r>
              <a:rPr lang="de-DE" dirty="0"/>
              <a:t>. Expert Hadoop Administration. 1. Auflage. Addison Wesley, 2016.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19E0D27C-CE79-4D06-90CF-0E7D06509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35294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Zusatzinhalte</a:t>
            </a:r>
          </a:p>
        </p:txBody>
      </p:sp>
      <p:sp>
        <p:nvSpPr>
          <p:cNvPr id="15" name="Textplatzhalter 1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3B7621F2-755E-4027-A61A-25429C2F05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68983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813B71-81B2-43E5-AF76-195B6FD01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Entwicklungsumgebung</a:t>
            </a:r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805F1D78-49B7-4415-8921-761358DEBB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0334" y="2243721"/>
            <a:ext cx="7839903" cy="4028148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AC8625B-00EC-42E1-BC93-EBC098FA1A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34094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5270BAF-FE30-424B-82CF-CEA629C4A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80A600C-5DC9-4E71-8103-3732D008EE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Motivation</a:t>
            </a:r>
          </a:p>
          <a:p>
            <a:r>
              <a:rPr lang="de-DE" dirty="0"/>
              <a:t>Grundlagen</a:t>
            </a:r>
          </a:p>
          <a:p>
            <a:r>
              <a:rPr lang="de-DE" dirty="0"/>
              <a:t>Datenspeicherung</a:t>
            </a:r>
          </a:p>
          <a:p>
            <a:r>
              <a:rPr lang="de-DE" dirty="0"/>
              <a:t>Datenverarbeitung</a:t>
            </a:r>
          </a:p>
          <a:p>
            <a:r>
              <a:rPr lang="de-DE" dirty="0"/>
              <a:t>Fazit</a:t>
            </a:r>
          </a:p>
          <a:p>
            <a:r>
              <a:rPr lang="de-DE" dirty="0"/>
              <a:t>Diskussion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BEC39B7-1304-49B5-89E2-96DC86E6BB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7759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E9D797-A415-4FA4-8D1E-8385017C0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Apache Hadoop HDFS</a:t>
            </a:r>
          </a:p>
        </p:txBody>
      </p:sp>
      <p:pic>
        <p:nvPicPr>
          <p:cNvPr id="12" name="Inhaltsplatzhalter 11">
            <a:extLst>
              <a:ext uri="{FF2B5EF4-FFF2-40B4-BE49-F238E27FC236}">
                <a16:creationId xmlns:a16="http://schemas.microsoft.com/office/drawing/2014/main" id="{528902E3-1559-4B0D-AAE1-EC58961478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99456" y="2191407"/>
            <a:ext cx="7944025" cy="4049455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9CD5348-58A0-46CD-B253-DD500D1A3E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76850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7FF5626-52E8-4319-AA94-9FC9BC26FE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Apache Hadoop YARN</a:t>
            </a:r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111C316B-795F-472E-9241-47CF022CEE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50304" y="2143603"/>
            <a:ext cx="7195060" cy="4221896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497448E-14D8-44CA-A49E-5B85FC915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33360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7FF5626-52E8-4319-AA94-9FC9BC26FE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Apache Spark</a:t>
            </a:r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111C316B-795F-472E-9241-47CF022CEE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60073" y="2143603"/>
            <a:ext cx="7175522" cy="4221896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E4A2B3B-8F08-45D5-AB00-E2C4A8316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55453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A210B7-D2C9-4005-BF26-64754F1EA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Apache </a:t>
            </a:r>
            <a:r>
              <a:rPr lang="de-DE" dirty="0" err="1"/>
              <a:t>HBase</a:t>
            </a:r>
            <a:endParaRPr lang="de-DE" dirty="0"/>
          </a:p>
        </p:txBody>
      </p:sp>
      <p:pic>
        <p:nvPicPr>
          <p:cNvPr id="12" name="Inhaltsplatzhalter 11">
            <a:extLst>
              <a:ext uri="{FF2B5EF4-FFF2-40B4-BE49-F238E27FC236}">
                <a16:creationId xmlns:a16="http://schemas.microsoft.com/office/drawing/2014/main" id="{62C9899D-5217-493E-BEE6-CD08614D79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00399" y="2195924"/>
            <a:ext cx="6343202" cy="4169574"/>
          </a:xfrm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B5353C7-B10F-40B6-8490-512477B660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01335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2401C1-9BBD-4356-9A71-C0B5AAB4F4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Datenmodell</a:t>
            </a:r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BA03557F-A631-493A-954F-25EAB45D28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14546" y="2143443"/>
            <a:ext cx="7314907" cy="4126805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847160F-BE11-4B80-ADE9-F892D32778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62575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2401C1-9BBD-4356-9A71-C0B5AAB4F4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Datenmodell - Fallverwaltung</a:t>
            </a:r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510D23B5-0292-41DD-8D3C-4707BA1097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97602" y="2136018"/>
            <a:ext cx="7036748" cy="4210430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FF3995F-E8AA-4C46-9A16-CE186C7093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71375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2B2626D-184C-4DA3-BA2F-9BD80BF4F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Hashsummen berechnen</a:t>
            </a:r>
          </a:p>
        </p:txBody>
      </p:sp>
      <p:pic>
        <p:nvPicPr>
          <p:cNvPr id="14" name="Inhaltsplatzhalter 13">
            <a:extLst>
              <a:ext uri="{FF2B5EF4-FFF2-40B4-BE49-F238E27FC236}">
                <a16:creationId xmlns:a16="http://schemas.microsoft.com/office/drawing/2014/main" id="{81798F7E-569D-4AE5-A901-BEB7AACF66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28006"/>
          <a:stretch/>
        </p:blipFill>
        <p:spPr>
          <a:xfrm>
            <a:off x="910359" y="2251410"/>
            <a:ext cx="7531519" cy="3833704"/>
          </a:xfrm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20751DC0-CA3C-4768-9050-EFA79FF12B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21961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2B2626D-184C-4DA3-BA2F-9BD80BF4F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Medientypen ermitteln</a:t>
            </a:r>
          </a:p>
        </p:txBody>
      </p:sp>
      <p:pic>
        <p:nvPicPr>
          <p:cNvPr id="13" name="Inhaltsplatzhalter 12">
            <a:extLst>
              <a:ext uri="{FF2B5EF4-FFF2-40B4-BE49-F238E27FC236}">
                <a16:creationId xmlns:a16="http://schemas.microsoft.com/office/drawing/2014/main" id="{6C81F02E-83B8-4F76-B896-8A68B3D55E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8931"/>
          <a:stretch/>
        </p:blipFill>
        <p:spPr>
          <a:xfrm>
            <a:off x="915427" y="2318656"/>
            <a:ext cx="7528207" cy="3782785"/>
          </a:xfrm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3125F7BB-8950-4E03-9463-63A39FD476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23548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72AC1C-B40C-4449-86DB-5F86ACD776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Indexierung im Testcluster</a:t>
            </a:r>
          </a:p>
        </p:txBody>
      </p:sp>
      <p:pic>
        <p:nvPicPr>
          <p:cNvPr id="10" name="Inhaltsplatzhalter 9">
            <a:extLst>
              <a:ext uri="{FF2B5EF4-FFF2-40B4-BE49-F238E27FC236}">
                <a16:creationId xmlns:a16="http://schemas.microsoft.com/office/drawing/2014/main" id="{F73EAD5B-29C8-4401-B4F4-C15DFD9580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0144"/>
          <a:stretch/>
        </p:blipFill>
        <p:spPr>
          <a:xfrm>
            <a:off x="1031717" y="2216827"/>
            <a:ext cx="7087773" cy="4001831"/>
          </a:xfrm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5C9792D-4978-44F4-8CE3-F71C157F01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71411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1D556A2-5580-4663-856F-1C4BE0624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Indexierung – Technologien #1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6A5A9F0-7D74-4D46-B088-C8E0501C08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err="1"/>
              <a:t>Elasticsearch</a:t>
            </a:r>
            <a:endParaRPr lang="de-DE" dirty="0"/>
          </a:p>
          <a:p>
            <a:pPr lvl="1"/>
            <a:r>
              <a:rPr lang="de-DE" dirty="0"/>
              <a:t>Sehr leichter Einstieg (Tutorials, Support)</a:t>
            </a:r>
          </a:p>
          <a:p>
            <a:pPr lvl="1"/>
            <a:r>
              <a:rPr lang="de-DE" dirty="0"/>
              <a:t>Spark-Connector basierend auf RDDs</a:t>
            </a:r>
          </a:p>
          <a:p>
            <a:pPr lvl="1"/>
            <a:r>
              <a:rPr lang="de-DE" dirty="0"/>
              <a:t>Kerberos-Absicherung kostenpflichtig</a:t>
            </a:r>
          </a:p>
          <a:p>
            <a:pPr lvl="1"/>
            <a:r>
              <a:rPr lang="de-DE" dirty="0"/>
              <a:t>Skalierung über eigenen Mechanismus</a:t>
            </a:r>
          </a:p>
          <a:p>
            <a:pPr lvl="1"/>
            <a:r>
              <a:rPr lang="de-DE" dirty="0"/>
              <a:t>Kein Integration in HDP / </a:t>
            </a:r>
            <a:r>
              <a:rPr lang="de-DE" dirty="0" err="1"/>
              <a:t>Ambari</a:t>
            </a:r>
            <a:endParaRPr lang="de-DE" dirty="0"/>
          </a:p>
          <a:p>
            <a:pPr lvl="1"/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2FBFB5F-77F6-4749-9627-807A06EFF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06918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F70393-1A75-4BA8-A079-D353F07FC6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Motivation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01F166A-D2E4-400D-809A-B16318D38F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Datenverarbeitung von großen Datenmengen</a:t>
            </a:r>
          </a:p>
          <a:p>
            <a:r>
              <a:rPr lang="de-DE" dirty="0"/>
              <a:t>Beschleunigung der forensischen Auswertung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C8EE4BA-9E59-4320-8290-67F0C9F302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21359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1D556A2-5580-4663-856F-1C4BE0624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Indexierung – Technologien #2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6A5A9F0-7D74-4D46-B088-C8E0501C08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Apache </a:t>
            </a:r>
            <a:r>
              <a:rPr lang="de-DE" dirty="0" err="1"/>
              <a:t>Solr</a:t>
            </a:r>
            <a:endParaRPr lang="de-DE" dirty="0"/>
          </a:p>
          <a:p>
            <a:pPr lvl="1"/>
            <a:r>
              <a:rPr lang="de-DE" dirty="0"/>
              <a:t>Kerberos-Absicherung kostenfrei</a:t>
            </a:r>
          </a:p>
          <a:p>
            <a:pPr lvl="1"/>
            <a:r>
              <a:rPr lang="de-DE" dirty="0" err="1"/>
              <a:t>Solr</a:t>
            </a:r>
            <a:r>
              <a:rPr lang="de-DE" dirty="0"/>
              <a:t>-Cloud Skalierung via </a:t>
            </a:r>
            <a:r>
              <a:rPr lang="de-DE" dirty="0" err="1"/>
              <a:t>ZooKeeper</a:t>
            </a:r>
            <a:endParaRPr lang="de-DE" dirty="0"/>
          </a:p>
          <a:p>
            <a:pPr lvl="1"/>
            <a:r>
              <a:rPr lang="de-DE" dirty="0"/>
              <a:t>Integration in HDP / </a:t>
            </a:r>
            <a:r>
              <a:rPr lang="de-DE" dirty="0" err="1"/>
              <a:t>Ambari</a:t>
            </a:r>
            <a:br>
              <a:rPr lang="de-DE" dirty="0"/>
            </a:br>
            <a:r>
              <a:rPr lang="de-DE" dirty="0"/>
              <a:t>(Hadoop-Search)</a:t>
            </a:r>
          </a:p>
          <a:p>
            <a:pPr lvl="1"/>
            <a:r>
              <a:rPr lang="de-DE" dirty="0"/>
              <a:t>HBASE-</a:t>
            </a:r>
            <a:r>
              <a:rPr lang="de-DE" dirty="0" err="1"/>
              <a:t>Indexer</a:t>
            </a:r>
            <a:r>
              <a:rPr lang="de-DE" dirty="0"/>
              <a:t> ( HBASE -&gt; </a:t>
            </a:r>
            <a:r>
              <a:rPr lang="de-DE" dirty="0" err="1"/>
              <a:t>Solr</a:t>
            </a:r>
            <a:r>
              <a:rPr lang="de-DE" dirty="0"/>
              <a:t>)</a:t>
            </a:r>
          </a:p>
          <a:p>
            <a:pPr lvl="1"/>
            <a:r>
              <a:rPr lang="de-DE" dirty="0" err="1"/>
              <a:t>Solr</a:t>
            </a:r>
            <a:r>
              <a:rPr lang="de-DE" dirty="0"/>
              <a:t> Content </a:t>
            </a:r>
            <a:r>
              <a:rPr lang="de-DE" dirty="0" err="1"/>
              <a:t>Extraction</a:t>
            </a:r>
            <a:r>
              <a:rPr lang="de-DE" dirty="0"/>
              <a:t> Library (CELL)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729F42F-25ED-47F7-B2EF-614A48626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92190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C48F2F7-ECC0-4AEC-8FD0-BE174D9BD0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Forensischer Analyseprozess</a:t>
            </a:r>
          </a:p>
        </p:txBody>
      </p:sp>
      <p:pic>
        <p:nvPicPr>
          <p:cNvPr id="16" name="Inhaltsplatzhalter 15">
            <a:extLst>
              <a:ext uri="{FF2B5EF4-FFF2-40B4-BE49-F238E27FC236}">
                <a16:creationId xmlns:a16="http://schemas.microsoft.com/office/drawing/2014/main" id="{CEF28A1D-A528-482F-B842-765C2BF3F1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56872" y="2883754"/>
            <a:ext cx="8497942" cy="2300339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69B116A-7F57-4370-BE1E-7A6D0E138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35024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Grundlagen</a:t>
            </a:r>
          </a:p>
        </p:txBody>
      </p:sp>
      <p:sp>
        <p:nvSpPr>
          <p:cNvPr id="15" name="Textplatzhalter 1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81105E9A-15A4-4018-8B5E-1746282190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57319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7FB92C-7CDE-48F8-95DF-FD87E2DBD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Apache Hadoop® Ökosystem</a:t>
            </a:r>
          </a:p>
        </p:txBody>
      </p:sp>
      <p:pic>
        <p:nvPicPr>
          <p:cNvPr id="12" name="Inhaltsplatzhalter 11">
            <a:extLst>
              <a:ext uri="{FF2B5EF4-FFF2-40B4-BE49-F238E27FC236}">
                <a16:creationId xmlns:a16="http://schemas.microsoft.com/office/drawing/2014/main" id="{AA44DE88-2B0C-49AA-9F9F-BFEB4CC543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70263" y="2272606"/>
            <a:ext cx="6403473" cy="3894678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F0CD236-854E-40CE-9C3C-6B67C7708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11118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Daten-speicherung</a:t>
            </a:r>
          </a:p>
        </p:txBody>
      </p:sp>
      <p:sp>
        <p:nvSpPr>
          <p:cNvPr id="15" name="Textplatzhalter 1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A768892-613F-4337-B9F4-E5E77F38B5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1802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88D7194-A11B-4073-9419-BB0CF8C6B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Datenimport - Varianten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3136012-090C-440E-886D-AA39A178BF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Speicherung beliebiger Dateien und deren Metadaten</a:t>
            </a:r>
          </a:p>
          <a:p>
            <a:r>
              <a:rPr lang="de-DE" dirty="0"/>
              <a:t>Varianten:</a:t>
            </a:r>
          </a:p>
          <a:p>
            <a:pPr marL="402336" lvl="1" indent="0">
              <a:buNone/>
            </a:pPr>
            <a:r>
              <a:rPr lang="de-DE" sz="2400" dirty="0"/>
              <a:t>1. Datenträgerabbilder speichern</a:t>
            </a:r>
          </a:p>
          <a:p>
            <a:pPr marL="402336" lvl="1" indent="0">
              <a:buNone/>
            </a:pPr>
            <a:r>
              <a:rPr lang="de-DE" sz="2400" dirty="0"/>
              <a:t>2. Dateien im HDFS speichern</a:t>
            </a:r>
          </a:p>
          <a:p>
            <a:pPr marL="402336" lvl="1" indent="0">
              <a:buNone/>
            </a:pPr>
            <a:r>
              <a:rPr lang="de-DE" sz="2400" dirty="0"/>
              <a:t>3. Dateien in Dateicontainer speichern</a:t>
            </a:r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C5BA272-15BD-44A1-935D-D5B568AEEA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96311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Datenimport – 4. Variante</a:t>
            </a:r>
          </a:p>
        </p:txBody>
      </p:sp>
      <p:pic>
        <p:nvPicPr>
          <p:cNvPr id="10" name="Inhaltsplatzhalter 9">
            <a:extLst>
              <a:ext uri="{FF2B5EF4-FFF2-40B4-BE49-F238E27FC236}">
                <a16:creationId xmlns:a16="http://schemas.microsoft.com/office/drawing/2014/main" id="{95672DE4-E647-40EF-829D-6B9F13E666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90843" y="2190683"/>
            <a:ext cx="7879079" cy="4028402"/>
          </a:xfrm>
        </p:spPr>
      </p:pic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6A107642-FF05-432F-82F5-DE77ED37C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806779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-Sitzungssaal">
  <a:themeElements>
    <a:clrScheme name="Ion-Sitzungssaal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-Sitzungssaal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-Sitzungssaal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tint val="100000"/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A3AB87EF-B655-4FFF-8D05-F333AD7F2789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0</TotalTime>
  <Words>664</Words>
  <Application>Microsoft Office PowerPoint</Application>
  <PresentationFormat>Bildschirmpräsentation (4:3)</PresentationFormat>
  <Paragraphs>195</Paragraphs>
  <Slides>30</Slides>
  <Notes>18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30</vt:i4>
      </vt:variant>
    </vt:vector>
  </HeadingPairs>
  <TitlesOfParts>
    <vt:vector size="35" baseType="lpstr">
      <vt:lpstr>Arial</vt:lpstr>
      <vt:lpstr>Calibri</vt:lpstr>
      <vt:lpstr>Century Gothic</vt:lpstr>
      <vt:lpstr>Wingdings 3</vt:lpstr>
      <vt:lpstr>Ion-Sitzungssaal</vt:lpstr>
      <vt:lpstr>Aufbau einer Plattform zur forensischen Analyse basierend auf dem Apache Hadoop® Framework</vt:lpstr>
      <vt:lpstr>Agenda</vt:lpstr>
      <vt:lpstr>Motivation</vt:lpstr>
      <vt:lpstr>Forensischer Analyseprozess</vt:lpstr>
      <vt:lpstr>Grundlagen</vt:lpstr>
      <vt:lpstr>Apache Hadoop® Ökosystem</vt:lpstr>
      <vt:lpstr>Daten-speicherung</vt:lpstr>
      <vt:lpstr>Datenimport - Varianten</vt:lpstr>
      <vt:lpstr>Datenimport – 4. Variante</vt:lpstr>
      <vt:lpstr>Daten-verarbeitung</vt:lpstr>
      <vt:lpstr>Datenverarbeitung mit Spark</vt:lpstr>
      <vt:lpstr>Volltextsuche / Indexierung</vt:lpstr>
      <vt:lpstr>Fazit</vt:lpstr>
      <vt:lpstr>Ergebnis</vt:lpstr>
      <vt:lpstr>Ausblick</vt:lpstr>
      <vt:lpstr>Vielen Dank für Ihre Aufmerksamkeit</vt:lpstr>
      <vt:lpstr>Literaturverzeichnis</vt:lpstr>
      <vt:lpstr>Zusatzinhalte</vt:lpstr>
      <vt:lpstr>Entwicklungsumgebung</vt:lpstr>
      <vt:lpstr>Apache Hadoop HDFS</vt:lpstr>
      <vt:lpstr>Apache Hadoop YARN</vt:lpstr>
      <vt:lpstr>Apache Spark</vt:lpstr>
      <vt:lpstr>Apache HBase</vt:lpstr>
      <vt:lpstr>Datenmodell</vt:lpstr>
      <vt:lpstr>Datenmodell - Fallverwaltung</vt:lpstr>
      <vt:lpstr>Hashsummen berechnen</vt:lpstr>
      <vt:lpstr>Medientypen ermitteln</vt:lpstr>
      <vt:lpstr>Indexierung im Testcluster</vt:lpstr>
      <vt:lpstr>Indexierung – Technologien #1</vt:lpstr>
      <vt:lpstr>Indexierung – Technologien #2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2019-03-24T08:47:45Z</dcterms:created>
  <dcterms:modified xsi:type="dcterms:W3CDTF">2019-03-24T08:47:52Z</dcterms:modified>
</cp:coreProperties>
</file>